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9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84" r:id="rId12"/>
    <p:sldId id="266" r:id="rId13"/>
    <p:sldId id="267" r:id="rId14"/>
    <p:sldId id="269" r:id="rId15"/>
    <p:sldId id="270" r:id="rId16"/>
    <p:sldId id="271" r:id="rId17"/>
    <p:sldId id="272" r:id="rId18"/>
    <p:sldId id="275" r:id="rId19"/>
    <p:sldId id="276" r:id="rId20"/>
    <p:sldId id="279" r:id="rId21"/>
    <p:sldId id="282" r:id="rId22"/>
    <p:sldId id="286" r:id="rId2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990099"/>
    <a:srgbClr val="009900"/>
    <a:srgbClr val="CC3300"/>
    <a:srgbClr val="66FFCC"/>
    <a:srgbClr val="FF3300"/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-108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en-US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en-US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1" hangingPunct="1"/>
            <a:fld id="{BB962C8B-B14F-4D97-AF65-F5344CB8AC3E}" type="datetime1">
              <a:rPr lang="en-US"/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eaLnBrk="1" hangingPunct="1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1" hangingPunct="1"/>
            <a:fld id="{BB962C8B-B14F-4D97-AF65-F5344CB8AC3E}" type="datetime1">
              <a:rPr lang="en-US"/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eaLnBrk="1" hangingPunct="1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3.wmf"/><Relationship Id="rId3" Type="http://schemas.openxmlformats.org/officeDocument/2006/relationships/hyperlink" Target="../Local Settings/Temp/Temporary Directory 1 for Unit 7 My neighborhood Read.zip/UNIT7/vocabulary.htm" TargetMode="External"/><Relationship Id="rId2" Type="http://schemas.openxmlformats.org/officeDocument/2006/relationships/image" Target="../media/image32.png"/><Relationship Id="rId1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GIF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GIF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GIF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GIF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audio" Target="../media/audio6.wav"/><Relationship Id="rId8" Type="http://schemas.openxmlformats.org/officeDocument/2006/relationships/audio" Target="../media/audio5.wav"/><Relationship Id="rId7" Type="http://schemas.openxmlformats.org/officeDocument/2006/relationships/audio" Target="../media/audio4.wav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1" Type="http://schemas.openxmlformats.org/officeDocument/2006/relationships/slideLayout" Target="../slideLayouts/slideLayout2.xml"/><Relationship Id="rId10" Type="http://schemas.openxmlformats.org/officeDocument/2006/relationships/audio" Target="../media/audio7.wav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4" name="Picture 12293" descr="images[75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5" name="Rectangles 12294"/>
          <p:cNvSpPr/>
          <p:nvPr/>
        </p:nvSpPr>
        <p:spPr>
          <a:xfrm>
            <a:off x="381000" y="1981200"/>
            <a:ext cx="8763000" cy="1533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orthographicFront"/>
              <a:lightRig rig="threePt" dir="t"/>
            </a:scene3d>
          </a:bodyPr>
          <a:p>
            <a:pPr algn="ctr"/>
            <a:r>
              <a:rPr lang="en-GB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Yu Gothic" panose="020B0400000000000000" charset="-128"/>
                <a:ea typeface="Yu Gothic" panose="020B0400000000000000" charset="-128"/>
              </a:rPr>
              <a:t>Unit</a:t>
            </a:r>
            <a:r>
              <a:rPr lang="en-US" altLang="en-GB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Yu Gothic" panose="020B0400000000000000" charset="-128"/>
                <a:ea typeface="Yu Gothic" panose="020B0400000000000000" charset="-128"/>
              </a:rPr>
              <a:t> </a:t>
            </a:r>
            <a:r>
              <a:rPr lang="en-GB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Yu Gothic" panose="020B0400000000000000" charset="-128"/>
                <a:ea typeface="Yu Gothic" panose="020B0400000000000000" charset="-128"/>
              </a:rPr>
              <a:t>10: RECYCLING</a:t>
            </a:r>
            <a:endParaRPr lang="en-GB" altLang="en-US" sz="360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Yu Gothic" panose="020B0400000000000000" charset="-128"/>
              <a:ea typeface="Yu Gothic" panose="020B0400000000000000" charset="-128"/>
            </a:endParaRPr>
          </a:p>
          <a:p>
            <a:pPr algn="ctr"/>
            <a:r>
              <a:rPr lang="en-GB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Yu Gothic" panose="020B0400000000000000" charset="-128"/>
                <a:ea typeface="Yu Gothic" panose="020B0400000000000000" charset="-128"/>
              </a:rPr>
              <a:t>Lesson 3: Read</a:t>
            </a:r>
            <a:endParaRPr lang="en-GB" altLang="en-US" sz="360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Yu Gothic" panose="020B0400000000000000" charset="-128"/>
              <a:ea typeface="Yu Gothic" panose="020B0400000000000000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itle 14337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563563"/>
          </a:xfrm>
          <a:ln/>
        </p:spPr>
        <p:txBody>
          <a:bodyPr anchor="ctr" anchorCtr="0"/>
          <a:p>
            <a:pPr algn="l"/>
            <a:r>
              <a:rPr sz="3200" b="1">
                <a:solidFill>
                  <a:srgbClr val="FF3300"/>
                </a:solidFill>
              </a:rPr>
              <a:t>3. Answer the questions</a:t>
            </a:r>
            <a:endParaRPr sz="3200" b="1">
              <a:solidFill>
                <a:srgbClr val="FF3300"/>
              </a:solidFill>
            </a:endParaRPr>
          </a:p>
        </p:txBody>
      </p:sp>
      <p:sp>
        <p:nvSpPr>
          <p:cNvPr id="14339" name="Text Placeholder 14338"/>
          <p:cNvSpPr>
            <a:spLocks noGrp="1"/>
          </p:cNvSpPr>
          <p:nvPr>
            <p:ph type="body" idx="1"/>
          </p:nvPr>
        </p:nvSpPr>
        <p:spPr>
          <a:xfrm>
            <a:off x="0" y="1066800"/>
            <a:ext cx="9144000" cy="5791200"/>
          </a:xfrm>
          <a:ln/>
        </p:spPr>
        <p:txBody>
          <a:bodyPr/>
          <a:p>
            <a:pPr marL="609600" indent="-609600">
              <a:lnSpc>
                <a:spcPct val="90000"/>
              </a:lnSpc>
              <a:buFontTx/>
              <a:buAutoNum type="alphaLcParenR"/>
            </a:pPr>
            <a:r>
              <a:rPr sz="2400" b="1">
                <a:solidFill>
                  <a:srgbClr val="009900"/>
                </a:solidFill>
              </a:rPr>
              <a:t>What do people do with empty bottles?</a:t>
            </a:r>
            <a:endParaRPr sz="2400" b="1">
              <a:solidFill>
                <a:srgbClr val="009900"/>
              </a:solidFill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sz="2400" b="1">
                <a:solidFill>
                  <a:srgbClr val="009900"/>
                </a:solidFill>
                <a:sym typeface="Wingdings" panose="05000000000000000000" pitchFamily="2" charset="2"/>
              </a:rPr>
              <a:t>  </a:t>
            </a:r>
            <a:r>
              <a:rPr sz="2400" b="1">
                <a:solidFill>
                  <a:srgbClr val="0000CC"/>
                </a:solidFill>
                <a:sym typeface="Wingdings" panose="05000000000000000000" pitchFamily="2" charset="2"/>
              </a:rPr>
              <a:t> </a:t>
            </a:r>
            <a:r>
              <a:rPr sz="2400" b="1">
                <a:solidFill>
                  <a:srgbClr val="0000CC"/>
                </a:solidFill>
              </a:rPr>
              <a:t>People cleaned and refilled empty milk bottles.</a:t>
            </a:r>
            <a:endParaRPr sz="2400" b="1">
              <a:solidFill>
                <a:srgbClr val="0000CC"/>
              </a:solidFill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sz="2400" b="1">
                <a:solidFill>
                  <a:srgbClr val="009900"/>
                </a:solidFill>
              </a:rPr>
              <a:t>b)    What happens to the glass when it is sent to the factory?</a:t>
            </a:r>
            <a:endParaRPr sz="2400" b="1">
              <a:solidFill>
                <a:srgbClr val="009900"/>
              </a:solidFill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sz="2400" b="1">
                <a:solidFill>
                  <a:srgbClr val="009900"/>
                </a:solidFill>
                <a:sym typeface="Wingdings" panose="05000000000000000000" pitchFamily="2" charset="2"/>
              </a:rPr>
              <a:t>  </a:t>
            </a:r>
            <a:r>
              <a:rPr sz="2400" b="1">
                <a:solidFill>
                  <a:srgbClr val="0000CC"/>
                </a:solidFill>
                <a:sym typeface="Wingdings" panose="05000000000000000000" pitchFamily="2" charset="2"/>
              </a:rPr>
              <a:t> </a:t>
            </a:r>
            <a:r>
              <a:rPr sz="2400" b="1">
                <a:solidFill>
                  <a:srgbClr val="0000CC"/>
                </a:solidFill>
              </a:rPr>
              <a:t>The glass is broken up, melted and made into new glassware.</a:t>
            </a:r>
            <a:endParaRPr sz="2400" b="1">
              <a:solidFill>
                <a:srgbClr val="0000CC"/>
              </a:solidFill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sz="2400" b="1">
                <a:solidFill>
                  <a:srgbClr val="009900"/>
                </a:solidFill>
              </a:rPr>
              <a:t>c)    What did the Oregon government do to prevent people from throwing drinks cans away?</a:t>
            </a:r>
            <a:endParaRPr sz="2400" b="1">
              <a:solidFill>
                <a:srgbClr val="009900"/>
              </a:solidFill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sz="2400" b="1">
                <a:solidFill>
                  <a:srgbClr val="0000CC"/>
                </a:solidFill>
                <a:sym typeface="Wingdings" panose="05000000000000000000" pitchFamily="2" charset="2"/>
              </a:rPr>
              <a:t>   </a:t>
            </a:r>
            <a:r>
              <a:rPr sz="2400" b="1">
                <a:solidFill>
                  <a:srgbClr val="0000CC"/>
                </a:solidFill>
              </a:rPr>
              <a:t>The Oregon government made a law that there must be a deposit on all drink cans.</a:t>
            </a:r>
            <a:endParaRPr sz="2400" b="1">
              <a:solidFill>
                <a:srgbClr val="0000CC"/>
              </a:solidFill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sz="2400" b="1">
                <a:solidFill>
                  <a:srgbClr val="009900"/>
                </a:solidFill>
              </a:rPr>
              <a:t>d)    What is compost made from?</a:t>
            </a:r>
            <a:endParaRPr sz="2400" b="1">
              <a:solidFill>
                <a:srgbClr val="009900"/>
              </a:solidFill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sz="2400" b="1">
                <a:solidFill>
                  <a:srgbClr val="009900"/>
                </a:solidFill>
                <a:sym typeface="Wingdings" panose="05000000000000000000" pitchFamily="2" charset="2"/>
              </a:rPr>
              <a:t>  </a:t>
            </a:r>
            <a:r>
              <a:rPr sz="2400" b="1">
                <a:solidFill>
                  <a:srgbClr val="0000CC"/>
                </a:solidFill>
                <a:sym typeface="Wingdings" panose="05000000000000000000" pitchFamily="2" charset="2"/>
              </a:rPr>
              <a:t></a:t>
            </a:r>
            <a:r>
              <a:rPr sz="2400" b="1">
                <a:solidFill>
                  <a:srgbClr val="0000CC"/>
                </a:solidFill>
              </a:rPr>
              <a:t> Compost is made from household and garden waste.</a:t>
            </a:r>
            <a:endParaRPr sz="2400" b="1">
              <a:solidFill>
                <a:srgbClr val="0000CC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lphaLcParenR" startAt="5"/>
            </a:pPr>
            <a:r>
              <a:rPr sz="2400" b="1">
                <a:solidFill>
                  <a:srgbClr val="009900"/>
                </a:solidFill>
              </a:rPr>
              <a:t>If you have a recycling story to share, how can you share it?</a:t>
            </a:r>
            <a:endParaRPr sz="2400" b="1">
              <a:solidFill>
                <a:srgbClr val="009900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sz="2400" b="1">
                <a:solidFill>
                  <a:srgbClr val="0000CC"/>
                </a:solidFill>
                <a:sym typeface="Wingdings" panose="05000000000000000000" pitchFamily="2" charset="2"/>
              </a:rPr>
              <a:t>   </a:t>
            </a:r>
            <a:r>
              <a:rPr sz="2400" b="1">
                <a:solidFill>
                  <a:srgbClr val="0000CC"/>
                </a:solidFill>
              </a:rPr>
              <a:t>If we have a recycling story to share, we can call or fax the magazine at 5 265 456.</a:t>
            </a:r>
            <a:endParaRPr sz="2400" b="1">
              <a:solidFill>
                <a:srgbClr val="0000CC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sz="2400" b="1">
              <a:solidFill>
                <a:srgbClr val="0000CC"/>
              </a:solidFill>
              <a:sym typeface="Wingdings" panose="05000000000000000000" pitchFamily="2" charset="2"/>
            </a:endParaRPr>
          </a:p>
        </p:txBody>
      </p:sp>
      <p:sp>
        <p:nvSpPr>
          <p:cNvPr id="14340" name="Text Box 14339"/>
          <p:cNvSpPr txBox="1"/>
          <p:nvPr/>
        </p:nvSpPr>
        <p:spPr>
          <a:xfrm>
            <a:off x="0" y="0"/>
            <a:ext cx="9144000" cy="376238"/>
          </a:xfrm>
          <a:prstGeom prst="rect">
            <a:avLst/>
          </a:prstGeom>
          <a:gradFill rotWithShape="1">
            <a:gsLst>
              <a:gs pos="0">
                <a:srgbClr val="66FFCC"/>
              </a:gs>
              <a:gs pos="100000">
                <a:srgbClr val="FFFF00"/>
              </a:gs>
            </a:gsLst>
            <a:lin ang="2700000" scaled="1"/>
            <a:tileRect/>
          </a:gradFill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>
                <a:solidFill>
                  <a:srgbClr val="FF3300"/>
                </a:solidFill>
                <a:latin typeface=".VnTifani HeavyH" panose="020B7200000000000000" pitchFamily="34" charset="0"/>
              </a:rPr>
              <a:t>Period 62: unit10 Lesson 3 read</a:t>
            </a:r>
            <a:endParaRPr>
              <a:solidFill>
                <a:srgbClr val="FF3300"/>
              </a:solidFill>
              <a:latin typeface=".VnTifani HeavyH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90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charRg st="90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charRg st="90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charRg st="90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charRg st="90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4339">
                                            <p:txEl>
                                              <p:charRg st="90" end="1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218" end="3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charRg st="218" end="30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39">
                                            <p:txEl>
                                              <p:charRg st="218" end="30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393" end="4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393" end="4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393" end="42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393" end="42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393" end="4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479" end="5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39">
                                            <p:txEl>
                                              <p:charRg st="479" end="5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39">
                                            <p:txEl>
                                              <p:charRg st="479" end="5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339">
                                            <p:txEl>
                                              <p:charRg st="479" end="5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38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39">
                                            <p:txEl>
                                              <p:charRg st="38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39">
                                            <p:txEl>
                                              <p:charRg st="38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154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339">
                                            <p:txEl>
                                              <p:charRg st="154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339">
                                            <p:txEl>
                                              <p:charRg st="154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339">
                                            <p:txEl>
                                              <p:charRg st="154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339">
                                            <p:txEl>
                                              <p:charRg st="154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4339">
                                            <p:txEl>
                                              <p:charRg st="154" end="2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308" end="3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339">
                                            <p:txEl>
                                              <p:charRg st="308" end="39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339">
                                            <p:txEl>
                                              <p:charRg st="308" end="39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426" end="4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426" end="47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426" end="47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426" end="47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426" end="47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541" end="6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339">
                                            <p:txEl>
                                              <p:charRg st="541" end="6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339">
                                            <p:txEl>
                                              <p:charRg st="541" end="6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4339">
                                            <p:txEl>
                                              <p:charRg st="541" end="6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itle 16385"/>
          <p:cNvSpPr>
            <a:spLocks noGrp="1"/>
          </p:cNvSpPr>
          <p:nvPr>
            <p:ph type="title"/>
          </p:nvPr>
        </p:nvSpPr>
        <p:spPr>
          <a:xfrm>
            <a:off x="0" y="381000"/>
            <a:ext cx="7086600" cy="639763"/>
          </a:xfrm>
          <a:ln/>
        </p:spPr>
        <p:txBody>
          <a:bodyPr anchor="ctr" anchorCtr="0"/>
          <a:p>
            <a:r>
              <a:rPr sz="3200" b="1">
                <a:solidFill>
                  <a:srgbClr val="990099"/>
                </a:solidFill>
              </a:rPr>
              <a:t>4. Work with a partner. Complete …</a:t>
            </a:r>
            <a:endParaRPr sz="3200" b="1">
              <a:solidFill>
                <a:srgbClr val="990099"/>
              </a:solidFill>
            </a:endParaRPr>
          </a:p>
        </p:txBody>
      </p:sp>
      <p:sp>
        <p:nvSpPr>
          <p:cNvPr id="16387" name="Text Placeholder 16386"/>
          <p:cNvSpPr>
            <a:spLocks noGrp="1"/>
          </p:cNvSpPr>
          <p:nvPr>
            <p:ph type="body" idx="1"/>
          </p:nvPr>
        </p:nvSpPr>
        <p:spPr>
          <a:xfrm>
            <a:off x="0" y="1676400"/>
            <a:ext cx="8610600" cy="4906963"/>
          </a:xfrm>
          <a:ln/>
        </p:spPr>
        <p:txBody>
          <a:bodyPr/>
          <a:p>
            <a:pPr>
              <a:buNone/>
            </a:pPr>
            <a:r>
              <a:rPr sz="2800">
                <a:solidFill>
                  <a:srgbClr val="990000"/>
                </a:solidFill>
              </a:rPr>
              <a:t>Car tires __________________________________</a:t>
            </a:r>
            <a:endParaRPr sz="2800">
              <a:solidFill>
                <a:srgbClr val="990000"/>
              </a:solidFill>
            </a:endParaRPr>
          </a:p>
          <a:p>
            <a:pPr>
              <a:buNone/>
            </a:pPr>
            <a:r>
              <a:rPr sz="2800">
                <a:solidFill>
                  <a:srgbClr val="990000"/>
                </a:solidFill>
              </a:rPr>
              <a:t>Milk bottles _____________________</a:t>
            </a:r>
            <a:endParaRPr sz="2800">
              <a:solidFill>
                <a:srgbClr val="990000"/>
              </a:solidFill>
            </a:endParaRPr>
          </a:p>
          <a:p>
            <a:pPr>
              <a:buNone/>
            </a:pPr>
            <a:r>
              <a:rPr sz="2800">
                <a:solidFill>
                  <a:srgbClr val="990000"/>
                </a:solidFill>
              </a:rPr>
              <a:t>Glass ____________________________________</a:t>
            </a:r>
            <a:endParaRPr sz="2800">
              <a:solidFill>
                <a:srgbClr val="990000"/>
              </a:solidFill>
            </a:endParaRPr>
          </a:p>
          <a:p>
            <a:pPr>
              <a:buNone/>
            </a:pPr>
            <a:r>
              <a:rPr sz="2800">
                <a:solidFill>
                  <a:srgbClr val="990000"/>
                </a:solidFill>
              </a:rPr>
              <a:t>Drink cans _________________________</a:t>
            </a:r>
            <a:endParaRPr sz="2800">
              <a:solidFill>
                <a:srgbClr val="990000"/>
              </a:solidFill>
            </a:endParaRPr>
          </a:p>
          <a:p>
            <a:pPr>
              <a:buNone/>
            </a:pPr>
            <a:r>
              <a:rPr sz="2800">
                <a:solidFill>
                  <a:srgbClr val="990000"/>
                </a:solidFill>
              </a:rPr>
              <a:t>Household and garden waste __________________</a:t>
            </a:r>
            <a:endParaRPr sz="2800">
              <a:solidFill>
                <a:srgbClr val="990000"/>
              </a:solidFill>
            </a:endParaRPr>
          </a:p>
        </p:txBody>
      </p:sp>
      <p:sp>
        <p:nvSpPr>
          <p:cNvPr id="16388" name="Text Box 16387"/>
          <p:cNvSpPr txBox="1"/>
          <p:nvPr/>
        </p:nvSpPr>
        <p:spPr>
          <a:xfrm>
            <a:off x="1676400" y="1219200"/>
            <a:ext cx="7010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</a:p>
        </p:txBody>
      </p:sp>
      <p:sp>
        <p:nvSpPr>
          <p:cNvPr id="16389" name="Text Box 16388"/>
          <p:cNvSpPr txBox="1"/>
          <p:nvPr/>
        </p:nvSpPr>
        <p:spPr>
          <a:xfrm>
            <a:off x="1524000" y="1676400"/>
            <a:ext cx="7848600" cy="1004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20000"/>
              </a:spcBef>
            </a:pPr>
            <a:r>
              <a:rPr sz="2400">
                <a:solidFill>
                  <a:srgbClr val="0000CC"/>
                </a:solidFill>
              </a:rPr>
              <a:t> are recycled to make pipes and floor coverings.</a:t>
            </a:r>
            <a:endParaRPr sz="2400">
              <a:solidFill>
                <a:srgbClr val="0000CC"/>
              </a:solidFill>
            </a:endParaRPr>
          </a:p>
          <a:p>
            <a:pPr>
              <a:spcBef>
                <a:spcPct val="50000"/>
              </a:spcBef>
            </a:pPr>
            <a:endParaRPr sz="2400">
              <a:solidFill>
                <a:srgbClr val="0000CC"/>
              </a:solidFill>
            </a:endParaRPr>
          </a:p>
        </p:txBody>
      </p:sp>
      <p:sp>
        <p:nvSpPr>
          <p:cNvPr id="16390" name="Text Box 16389"/>
          <p:cNvSpPr txBox="1"/>
          <p:nvPr/>
        </p:nvSpPr>
        <p:spPr>
          <a:xfrm>
            <a:off x="1905000" y="2209800"/>
            <a:ext cx="5562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solidFill>
                  <a:srgbClr val="0000CC"/>
                </a:solidFill>
              </a:rPr>
              <a:t>are cleaned and refilled.</a:t>
            </a:r>
            <a:endParaRPr sz="2400">
              <a:solidFill>
                <a:srgbClr val="0000CC"/>
              </a:solidFill>
            </a:endParaRPr>
          </a:p>
        </p:txBody>
      </p:sp>
      <p:sp>
        <p:nvSpPr>
          <p:cNvPr id="16391" name="Text Box 16390"/>
          <p:cNvSpPr txBox="1"/>
          <p:nvPr/>
        </p:nvSpPr>
        <p:spPr>
          <a:xfrm>
            <a:off x="1143000" y="2743200"/>
            <a:ext cx="8001000" cy="1004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20000"/>
              </a:spcBef>
            </a:pPr>
            <a:r>
              <a:rPr sz="2400">
                <a:solidFill>
                  <a:srgbClr val="0000CC"/>
                </a:solidFill>
              </a:rPr>
              <a:t>is broken up, melted and made into new glassware.</a:t>
            </a:r>
            <a:endParaRPr sz="2400">
              <a:solidFill>
                <a:srgbClr val="0000CC"/>
              </a:solidFill>
            </a:endParaRPr>
          </a:p>
          <a:p>
            <a:pPr>
              <a:spcBef>
                <a:spcPct val="50000"/>
              </a:spcBef>
            </a:pPr>
            <a:endParaRPr sz="2400">
              <a:solidFill>
                <a:srgbClr val="0000CC"/>
              </a:solidFill>
            </a:endParaRPr>
          </a:p>
        </p:txBody>
      </p:sp>
      <p:sp>
        <p:nvSpPr>
          <p:cNvPr id="16392" name="Text Box 16391"/>
          <p:cNvSpPr txBox="1"/>
          <p:nvPr/>
        </p:nvSpPr>
        <p:spPr>
          <a:xfrm>
            <a:off x="1828800" y="3276600"/>
            <a:ext cx="6705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solidFill>
                  <a:srgbClr val="0000CC"/>
                </a:solidFill>
              </a:rPr>
              <a:t>are brought back for recycling.</a:t>
            </a:r>
            <a:endParaRPr sz="2400">
              <a:solidFill>
                <a:srgbClr val="0000CC"/>
              </a:solidFill>
            </a:endParaRPr>
          </a:p>
        </p:txBody>
      </p:sp>
      <p:sp>
        <p:nvSpPr>
          <p:cNvPr id="16393" name="Text Box 16392"/>
          <p:cNvSpPr txBox="1"/>
          <p:nvPr/>
        </p:nvSpPr>
        <p:spPr>
          <a:xfrm>
            <a:off x="4800600" y="3733800"/>
            <a:ext cx="4724400" cy="1004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20000"/>
              </a:spcBef>
            </a:pPr>
            <a:r>
              <a:rPr sz="2400">
                <a:solidFill>
                  <a:srgbClr val="0000CC"/>
                </a:solidFill>
              </a:rPr>
              <a:t>is made into compost.</a:t>
            </a:r>
            <a:endParaRPr sz="2400">
              <a:solidFill>
                <a:srgbClr val="0000CC"/>
              </a:solidFill>
            </a:endParaRPr>
          </a:p>
          <a:p>
            <a:pPr>
              <a:spcBef>
                <a:spcPct val="50000"/>
              </a:spcBef>
            </a:pPr>
            <a:endParaRPr sz="2400">
              <a:solidFill>
                <a:srgbClr val="0000CC"/>
              </a:solidFill>
            </a:endParaRPr>
          </a:p>
        </p:txBody>
      </p:sp>
      <p:sp>
        <p:nvSpPr>
          <p:cNvPr id="16394" name="Text Box 16393"/>
          <p:cNvSpPr txBox="1"/>
          <p:nvPr/>
        </p:nvSpPr>
        <p:spPr>
          <a:xfrm>
            <a:off x="0" y="0"/>
            <a:ext cx="9144000" cy="376238"/>
          </a:xfrm>
          <a:prstGeom prst="rect">
            <a:avLst/>
          </a:prstGeom>
          <a:gradFill rotWithShape="1">
            <a:gsLst>
              <a:gs pos="0">
                <a:srgbClr val="66FFCC"/>
              </a:gs>
              <a:gs pos="100000">
                <a:srgbClr val="FFFF00"/>
              </a:gs>
            </a:gsLst>
            <a:lin ang="2700000" scaled="1"/>
            <a:tileRect/>
          </a:gradFill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>
                <a:solidFill>
                  <a:srgbClr val="FF3300"/>
                </a:solidFill>
                <a:latin typeface=".VnTifani HeavyH" panose="020B7200000000000000" pitchFamily="34" charset="0"/>
              </a:rPr>
              <a:t>Period 62: unit10 Lesson 3 read</a:t>
            </a:r>
            <a:endParaRPr>
              <a:solidFill>
                <a:srgbClr val="FF3300"/>
              </a:solidFill>
              <a:latin typeface=".VnTifani HeavyH" panose="020B7200000000000000" pitchFamily="34" charset="0"/>
            </a:endParaRPr>
          </a:p>
        </p:txBody>
      </p:sp>
      <p:pic>
        <p:nvPicPr>
          <p:cNvPr id="16395" name="Picture 16394" descr="addemoticons1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9000" y="6067425"/>
            <a:ext cx="1371600" cy="79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6" name="Picture 16395" descr="addemoticons1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8200" y="6067425"/>
            <a:ext cx="1352550" cy="79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7" name="Picture 16396" descr="addemoticons1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1200" y="6067425"/>
            <a:ext cx="1276350" cy="79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8" name="Picture 16397" descr="addemoticons1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1800" y="6067425"/>
            <a:ext cx="1276350" cy="79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9" name="Picture 16398" descr="addemoticons1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67650" y="6067425"/>
            <a:ext cx="1276350" cy="79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0" name="Picture 16399" descr="addemoticons1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6067425"/>
            <a:ext cx="1447800" cy="79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1" name="Picture 16400" descr="addemoticons1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6067425"/>
            <a:ext cx="1295400" cy="79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2" name="Picture 16401" descr="addemoticons1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067425"/>
            <a:ext cx="1276350" cy="790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45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charRg st="45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charRg st="45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80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charRg st="80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charRg st="80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123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charRg st="123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charRg st="123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160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87">
                                            <p:txEl>
                                              <p:charRg st="160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87">
                                            <p:txEl>
                                              <p:charRg st="160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9" grpId="0"/>
      <p:bldP spid="16390" grpId="0"/>
      <p:bldP spid="16391" grpId="0"/>
      <p:bldP spid="16392" grpId="0"/>
      <p:bldP spid="163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Title 2150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>
                <a:solidFill>
                  <a:srgbClr val="FF3300"/>
                </a:solidFill>
              </a:rPr>
              <a:t>RECYCLING</a:t>
            </a:r>
            <a:endParaRPr>
              <a:solidFill>
                <a:srgbClr val="FF3300"/>
              </a:solidFill>
            </a:endParaRPr>
          </a:p>
        </p:txBody>
      </p:sp>
      <p:pic>
        <p:nvPicPr>
          <p:cNvPr id="21508" name="Picture 21507" descr="tui0810011_anh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84875" y="1828800"/>
            <a:ext cx="3082925" cy="403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4" name="Picture 21523" descr="tui0810011_anh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905000"/>
            <a:ext cx="2459038" cy="403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5" name="Picture 21524" descr="a5fcbc73f7fcc6d73c239b893278b79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3200"/>
            <a:ext cx="333375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26" name="Rectangles 21525"/>
          <p:cNvSpPr/>
          <p:nvPr/>
        </p:nvSpPr>
        <p:spPr>
          <a:xfrm>
            <a:off x="2286000" y="5867400"/>
            <a:ext cx="4267200" cy="685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3200">
                <a:solidFill>
                  <a:srgbClr val="FF3300"/>
                </a:solidFill>
              </a:rPr>
              <a:t>Bags</a:t>
            </a:r>
            <a:endParaRPr sz="3200">
              <a:solidFill>
                <a:srgbClr val="FF3300"/>
              </a:solidFill>
            </a:endParaRPr>
          </a:p>
        </p:txBody>
      </p:sp>
      <p:pic>
        <p:nvPicPr>
          <p:cNvPr id="21527" name="Picture 21526" descr="tui0810011_anh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895600" cy="274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28" name="Text Box 21527"/>
          <p:cNvSpPr txBox="1"/>
          <p:nvPr/>
        </p:nvSpPr>
        <p:spPr>
          <a:xfrm>
            <a:off x="0" y="0"/>
            <a:ext cx="9144000" cy="376238"/>
          </a:xfrm>
          <a:prstGeom prst="rect">
            <a:avLst/>
          </a:prstGeom>
          <a:gradFill rotWithShape="1">
            <a:gsLst>
              <a:gs pos="0">
                <a:srgbClr val="66FFCC"/>
              </a:gs>
              <a:gs pos="100000">
                <a:srgbClr val="FFFF00"/>
              </a:gs>
            </a:gsLst>
            <a:lin ang="2700000" scaled="1"/>
            <a:tileRect/>
          </a:gradFill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>
                <a:solidFill>
                  <a:srgbClr val="FF3300"/>
                </a:solidFill>
                <a:latin typeface=".VnTifani HeavyH" panose="020B7200000000000000" pitchFamily="34" charset="0"/>
              </a:rPr>
              <a:t>Period 62: unit10 Lesson 3 read</a:t>
            </a:r>
            <a:endParaRPr>
              <a:solidFill>
                <a:srgbClr val="FF3300"/>
              </a:solidFill>
              <a:latin typeface=".VnTifani HeavyH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2" name="Picture 22531" descr="2003116054945228109_r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8800" y="1752600"/>
            <a:ext cx="4876800" cy="3663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4" name="Text Box 22533"/>
          <p:cNvSpPr txBox="1"/>
          <p:nvPr/>
        </p:nvSpPr>
        <p:spPr>
          <a:xfrm>
            <a:off x="0" y="0"/>
            <a:ext cx="9144000" cy="376238"/>
          </a:xfrm>
          <a:prstGeom prst="rect">
            <a:avLst/>
          </a:prstGeom>
          <a:gradFill rotWithShape="1">
            <a:gsLst>
              <a:gs pos="0">
                <a:srgbClr val="66FFCC"/>
              </a:gs>
              <a:gs pos="100000">
                <a:srgbClr val="FFFF00"/>
              </a:gs>
            </a:gsLst>
            <a:lin ang="2700000" scaled="1"/>
            <a:tileRect/>
          </a:gradFill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>
                <a:solidFill>
                  <a:srgbClr val="FF3300"/>
                </a:solidFill>
                <a:latin typeface=".VnTifani HeavyH" panose="020B7200000000000000" pitchFamily="34" charset="0"/>
              </a:rPr>
              <a:t>Period 62: unit10 Lesson 3 read</a:t>
            </a:r>
            <a:endParaRPr>
              <a:solidFill>
                <a:srgbClr val="FF3300"/>
              </a:solidFill>
              <a:latin typeface=".VnTifani HeavyH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6" name="Picture 23555" descr="home decor 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09600"/>
            <a:ext cx="9144000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9" name="Rectangles 23558"/>
          <p:cNvSpPr/>
          <p:nvPr/>
        </p:nvSpPr>
        <p:spPr>
          <a:xfrm>
            <a:off x="3200400" y="685800"/>
            <a:ext cx="2057400" cy="609600"/>
          </a:xfrm>
          <a:prstGeom prst="rect">
            <a:avLst/>
          </a:prstGeom>
          <a:solidFill>
            <a:srgbClr val="66FFCC"/>
          </a:solidFill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3600" b="1">
                <a:solidFill>
                  <a:srgbClr val="FF3300"/>
                </a:solidFill>
              </a:rPr>
              <a:t>reuse</a:t>
            </a:r>
            <a:endParaRPr sz="3600" b="1">
              <a:solidFill>
                <a:srgbClr val="FF3300"/>
              </a:solidFill>
            </a:endParaRPr>
          </a:p>
        </p:txBody>
      </p:sp>
      <p:sp>
        <p:nvSpPr>
          <p:cNvPr id="23562" name="Text Box 23561"/>
          <p:cNvSpPr txBox="1"/>
          <p:nvPr/>
        </p:nvSpPr>
        <p:spPr>
          <a:xfrm>
            <a:off x="0" y="0"/>
            <a:ext cx="9144000" cy="376238"/>
          </a:xfrm>
          <a:prstGeom prst="rect">
            <a:avLst/>
          </a:prstGeom>
          <a:gradFill rotWithShape="1">
            <a:gsLst>
              <a:gs pos="0">
                <a:srgbClr val="66FFCC"/>
              </a:gs>
              <a:gs pos="100000">
                <a:srgbClr val="FFFF00"/>
              </a:gs>
            </a:gsLst>
            <a:lin ang="2700000" scaled="1"/>
            <a:tileRect/>
          </a:gradFill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>
                <a:solidFill>
                  <a:srgbClr val="FF3300"/>
                </a:solidFill>
                <a:latin typeface=".VnTifani HeavyH" panose="020B7200000000000000" pitchFamily="34" charset="0"/>
              </a:rPr>
              <a:t>Period 62: unit10 Lesson 3 read</a:t>
            </a:r>
            <a:endParaRPr>
              <a:solidFill>
                <a:srgbClr val="FF3300"/>
              </a:solidFill>
              <a:latin typeface=".VnTifani HeavyH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80" name="Picture 24579" descr="55153118-thaohp10111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38400"/>
            <a:ext cx="38100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Picture 24580" descr="1556954015_c94442bfdd_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362200"/>
            <a:ext cx="4572000" cy="3179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2" name="Rectangles 24581"/>
          <p:cNvSpPr/>
          <p:nvPr/>
        </p:nvSpPr>
        <p:spPr>
          <a:xfrm>
            <a:off x="2971800" y="1371600"/>
            <a:ext cx="2057400" cy="609600"/>
          </a:xfrm>
          <a:prstGeom prst="rect">
            <a:avLst/>
          </a:prstGeom>
          <a:solidFill>
            <a:srgbClr val="66FFCC"/>
          </a:solidFill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3600" b="1">
                <a:solidFill>
                  <a:srgbClr val="FF3300"/>
                </a:solidFill>
              </a:rPr>
              <a:t>reuse</a:t>
            </a:r>
            <a:endParaRPr sz="3600" b="1">
              <a:solidFill>
                <a:srgbClr val="FF3300"/>
              </a:solidFill>
            </a:endParaRPr>
          </a:p>
        </p:txBody>
      </p:sp>
      <p:sp>
        <p:nvSpPr>
          <p:cNvPr id="24583" name="Text Box 24582"/>
          <p:cNvSpPr txBox="1"/>
          <p:nvPr/>
        </p:nvSpPr>
        <p:spPr>
          <a:xfrm>
            <a:off x="0" y="0"/>
            <a:ext cx="9144000" cy="376238"/>
          </a:xfrm>
          <a:prstGeom prst="rect">
            <a:avLst/>
          </a:prstGeom>
          <a:gradFill rotWithShape="1">
            <a:gsLst>
              <a:gs pos="0">
                <a:srgbClr val="66FFCC"/>
              </a:gs>
              <a:gs pos="100000">
                <a:srgbClr val="FFFF00"/>
              </a:gs>
            </a:gsLst>
            <a:lin ang="2700000" scaled="1"/>
            <a:tileRect/>
          </a:gradFill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>
                <a:solidFill>
                  <a:srgbClr val="FF3300"/>
                </a:solidFill>
                <a:latin typeface=".VnTifani HeavyH" panose="020B7200000000000000" pitchFamily="34" charset="0"/>
              </a:rPr>
              <a:t>Period 62: unit10 Lesson 3 read</a:t>
            </a:r>
            <a:endParaRPr>
              <a:solidFill>
                <a:srgbClr val="FF3300"/>
              </a:solidFill>
              <a:latin typeface=".VnTifani HeavyH" panose="020B7200000000000000" pitchFamily="34" charset="0"/>
            </a:endParaRPr>
          </a:p>
        </p:txBody>
      </p:sp>
      <p:sp>
        <p:nvSpPr>
          <p:cNvPr id="24584" name="Text Box 24583"/>
          <p:cNvSpPr txBox="1"/>
          <p:nvPr/>
        </p:nvSpPr>
        <p:spPr>
          <a:xfrm>
            <a:off x="1828800" y="6248400"/>
            <a:ext cx="495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2" name="Picture 27651" descr="mailgooglecom3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371600"/>
            <a:ext cx="4191000" cy="419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Picture 27652" descr="871b50ac60f912ef9f72b5f4c1c144c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371600"/>
            <a:ext cx="4419600" cy="4106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4" name="Rectangles 27653"/>
          <p:cNvSpPr/>
          <p:nvPr/>
        </p:nvSpPr>
        <p:spPr>
          <a:xfrm>
            <a:off x="3810000" y="762000"/>
            <a:ext cx="2057400" cy="609600"/>
          </a:xfrm>
          <a:prstGeom prst="rect">
            <a:avLst/>
          </a:prstGeom>
          <a:solidFill>
            <a:srgbClr val="66FFCC"/>
          </a:solidFill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3600" b="1">
                <a:solidFill>
                  <a:srgbClr val="FF3300"/>
                </a:solidFill>
              </a:rPr>
              <a:t>reuse</a:t>
            </a:r>
            <a:endParaRPr sz="3600" b="1">
              <a:solidFill>
                <a:srgbClr val="FF3300"/>
              </a:solidFill>
            </a:endParaRPr>
          </a:p>
        </p:txBody>
      </p:sp>
      <p:pic>
        <p:nvPicPr>
          <p:cNvPr id="27659" name="Picture 27658" descr="hongnuoc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6172200"/>
            <a:ext cx="1219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0" name="Picture 27659" descr="hongnuoc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6172200"/>
            <a:ext cx="1219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1" name="Picture 27660" descr="hongnuoc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6172200"/>
            <a:ext cx="1219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2" name="Picture 27661" descr="hongnuoc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6172200"/>
            <a:ext cx="1219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3" name="Picture 27662" descr="hongnuoc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6172200"/>
            <a:ext cx="1219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4" name="Picture 27663" descr="hongnuoc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2200"/>
            <a:ext cx="1219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5" name="Picture 27664" descr="hongnuoc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6172200"/>
            <a:ext cx="13716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6" name="Picture 27665" descr="hongnuoc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6172200"/>
            <a:ext cx="1219200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67" name="Text Box 27666"/>
          <p:cNvSpPr txBox="1"/>
          <p:nvPr/>
        </p:nvSpPr>
        <p:spPr>
          <a:xfrm>
            <a:off x="0" y="0"/>
            <a:ext cx="9144000" cy="376238"/>
          </a:xfrm>
          <a:prstGeom prst="rect">
            <a:avLst/>
          </a:prstGeom>
          <a:gradFill rotWithShape="1">
            <a:gsLst>
              <a:gs pos="0">
                <a:srgbClr val="66FFCC"/>
              </a:gs>
              <a:gs pos="100000">
                <a:srgbClr val="FFFF00"/>
              </a:gs>
            </a:gsLst>
            <a:lin ang="2700000" scaled="1"/>
            <a:tileRect/>
          </a:gradFill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>
                <a:solidFill>
                  <a:srgbClr val="FF3300"/>
                </a:solidFill>
                <a:latin typeface=".VnTifani HeavyH" panose="020B7200000000000000" pitchFamily="34" charset="0"/>
              </a:rPr>
              <a:t>Period 62: unit10 Lesson 3 read</a:t>
            </a:r>
            <a:endParaRPr>
              <a:solidFill>
                <a:srgbClr val="FF3300"/>
              </a:solidFill>
              <a:latin typeface=".VnTifani HeavyH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6" name="Picture 28675" descr="ce21783d8097d3afec793ab30bf46c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524000"/>
            <a:ext cx="5029200" cy="403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Picture 28676" descr="img_88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447800"/>
            <a:ext cx="2857500" cy="411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 Box 28677"/>
          <p:cNvSpPr txBox="1"/>
          <p:nvPr/>
        </p:nvSpPr>
        <p:spPr>
          <a:xfrm>
            <a:off x="0" y="0"/>
            <a:ext cx="9144000" cy="376238"/>
          </a:xfrm>
          <a:prstGeom prst="rect">
            <a:avLst/>
          </a:prstGeom>
          <a:gradFill rotWithShape="1">
            <a:gsLst>
              <a:gs pos="0">
                <a:srgbClr val="66FFCC"/>
              </a:gs>
              <a:gs pos="100000">
                <a:srgbClr val="FFFF00"/>
              </a:gs>
            </a:gsLst>
            <a:lin ang="2700000" scaled="1"/>
            <a:tileRect/>
          </a:gradFill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>
                <a:solidFill>
                  <a:srgbClr val="FF3300"/>
                </a:solidFill>
                <a:latin typeface=".VnTifani HeavyH" panose="020B7200000000000000" pitchFamily="34" charset="0"/>
              </a:rPr>
              <a:t>Period 62: unit10 Lesson 3 read</a:t>
            </a:r>
            <a:endParaRPr>
              <a:solidFill>
                <a:srgbClr val="FF3300"/>
              </a:solidFill>
              <a:latin typeface=".VnTifani HeavyH" panose="020B7200000000000000" pitchFamily="34" charset="0"/>
            </a:endParaRPr>
          </a:p>
        </p:txBody>
      </p:sp>
      <p:sp>
        <p:nvSpPr>
          <p:cNvPr id="28679" name="Rectangles 28678"/>
          <p:cNvSpPr/>
          <p:nvPr/>
        </p:nvSpPr>
        <p:spPr>
          <a:xfrm>
            <a:off x="3810000" y="762000"/>
            <a:ext cx="2057400" cy="609600"/>
          </a:xfrm>
          <a:prstGeom prst="rect">
            <a:avLst/>
          </a:prstGeom>
          <a:solidFill>
            <a:srgbClr val="66FFCC"/>
          </a:solidFill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3600" b="1">
                <a:solidFill>
                  <a:srgbClr val="FF3300"/>
                </a:solidFill>
              </a:rPr>
              <a:t>reuse</a:t>
            </a:r>
            <a:endParaRPr sz="3600" b="1">
              <a:solidFill>
                <a:srgbClr val="FF3300"/>
              </a:solidFill>
            </a:endParaRPr>
          </a:p>
        </p:txBody>
      </p:sp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8" name="Picture 31747" descr="4cb197b0635c23542804c497e483aba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1524000"/>
            <a:ext cx="4343400" cy="419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Picture 31748" descr="115892442_c038f5e8db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524000"/>
            <a:ext cx="3879850" cy="419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0" name="Text Box 31749"/>
          <p:cNvSpPr txBox="1"/>
          <p:nvPr/>
        </p:nvSpPr>
        <p:spPr>
          <a:xfrm>
            <a:off x="0" y="0"/>
            <a:ext cx="9144000" cy="376238"/>
          </a:xfrm>
          <a:prstGeom prst="rect">
            <a:avLst/>
          </a:prstGeom>
          <a:gradFill rotWithShape="1">
            <a:gsLst>
              <a:gs pos="0">
                <a:srgbClr val="66FFCC"/>
              </a:gs>
              <a:gs pos="100000">
                <a:srgbClr val="FFFF00"/>
              </a:gs>
            </a:gsLst>
            <a:lin ang="2700000" scaled="1"/>
            <a:tileRect/>
          </a:gradFill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>
                <a:solidFill>
                  <a:srgbClr val="FF3300"/>
                </a:solidFill>
                <a:latin typeface=".VnTifani HeavyH" panose="020B7200000000000000" pitchFamily="34" charset="0"/>
              </a:rPr>
              <a:t>Period 62: unit10 Lesson 3 read</a:t>
            </a:r>
            <a:endParaRPr>
              <a:solidFill>
                <a:srgbClr val="FF3300"/>
              </a:solidFill>
              <a:latin typeface=".VnTifani HeavyH" panose="020B7200000000000000" pitchFamily="34" charset="0"/>
            </a:endParaRPr>
          </a:p>
        </p:txBody>
      </p:sp>
      <p:sp>
        <p:nvSpPr>
          <p:cNvPr id="31751" name="Rectangles 31750"/>
          <p:cNvSpPr/>
          <p:nvPr/>
        </p:nvSpPr>
        <p:spPr>
          <a:xfrm>
            <a:off x="3810000" y="762000"/>
            <a:ext cx="2057400" cy="609600"/>
          </a:xfrm>
          <a:prstGeom prst="rect">
            <a:avLst/>
          </a:prstGeom>
          <a:solidFill>
            <a:srgbClr val="66FFCC"/>
          </a:solidFill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3600" b="1">
                <a:solidFill>
                  <a:srgbClr val="FF3300"/>
                </a:solidFill>
              </a:rPr>
              <a:t>reuse</a:t>
            </a:r>
            <a:endParaRPr sz="3600" b="1">
              <a:solidFill>
                <a:srgbClr val="FF3300"/>
              </a:solidFill>
            </a:endParaRPr>
          </a:p>
        </p:txBody>
      </p:sp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20" name="Picture 34819" descr="tui0810011_anh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2590800"/>
            <a:ext cx="3937000" cy="2903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1" name="Picture 34820" descr="tui0810011_anh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447800"/>
            <a:ext cx="3440113" cy="4076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3" name="Text Box 34822"/>
          <p:cNvSpPr txBox="1"/>
          <p:nvPr/>
        </p:nvSpPr>
        <p:spPr>
          <a:xfrm>
            <a:off x="0" y="0"/>
            <a:ext cx="9144000" cy="376238"/>
          </a:xfrm>
          <a:prstGeom prst="rect">
            <a:avLst/>
          </a:prstGeom>
          <a:gradFill rotWithShape="1">
            <a:gsLst>
              <a:gs pos="0">
                <a:srgbClr val="66FFCC"/>
              </a:gs>
              <a:gs pos="100000">
                <a:srgbClr val="FFFF00"/>
              </a:gs>
            </a:gsLst>
            <a:lin ang="2700000" scaled="1"/>
            <a:tileRect/>
          </a:gradFill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>
                <a:solidFill>
                  <a:srgbClr val="FF3300"/>
                </a:solidFill>
                <a:latin typeface=".VnTifani HeavyH" panose="020B7200000000000000" pitchFamily="34" charset="0"/>
              </a:rPr>
              <a:t>Period 62: unit10 Lesson 3 read</a:t>
            </a:r>
            <a:endParaRPr>
              <a:solidFill>
                <a:srgbClr val="FF3300"/>
              </a:solidFill>
              <a:latin typeface=".VnTifani HeavyH" panose="020B7200000000000000" pitchFamily="34" charset="0"/>
            </a:endParaRPr>
          </a:p>
        </p:txBody>
      </p:sp>
      <p:sp>
        <p:nvSpPr>
          <p:cNvPr id="34824" name="Rectangles 34823"/>
          <p:cNvSpPr/>
          <p:nvPr/>
        </p:nvSpPr>
        <p:spPr>
          <a:xfrm>
            <a:off x="3810000" y="762000"/>
            <a:ext cx="2057400" cy="609600"/>
          </a:xfrm>
          <a:prstGeom prst="rect">
            <a:avLst/>
          </a:prstGeom>
          <a:solidFill>
            <a:srgbClr val="66FFCC"/>
          </a:solidFill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3600" b="1">
                <a:solidFill>
                  <a:srgbClr val="FF3300"/>
                </a:solidFill>
              </a:rPr>
              <a:t>reuse</a:t>
            </a:r>
            <a:endParaRPr sz="3600" b="1">
              <a:solidFill>
                <a:srgbClr val="FF3300"/>
              </a:solidFill>
            </a:endParaRPr>
          </a:p>
        </p:txBody>
      </p:sp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itle 6145"/>
          <p:cNvSpPr>
            <a:spLocks noGrp="1"/>
          </p:cNvSpPr>
          <p:nvPr>
            <p:ph type="title"/>
          </p:nvPr>
        </p:nvSpPr>
        <p:spPr>
          <a:xfrm>
            <a:off x="152400" y="0"/>
            <a:ext cx="8458200" cy="685800"/>
          </a:xfrm>
          <a:ln/>
        </p:spPr>
        <p:txBody>
          <a:bodyPr anchor="ctr" anchorCtr="0"/>
          <a:p>
            <a:r>
              <a:rPr sz="3200">
                <a:solidFill>
                  <a:srgbClr val="FF3300"/>
                </a:solidFill>
              </a:rPr>
              <a:t>Match the words to the right pictures</a:t>
            </a:r>
            <a:endParaRPr sz="3200">
              <a:solidFill>
                <a:srgbClr val="FF3300"/>
              </a:solidFill>
            </a:endParaRPr>
          </a:p>
        </p:txBody>
      </p:sp>
      <p:pic>
        <p:nvPicPr>
          <p:cNvPr id="6148" name="Picture 6147" descr="Old bottle- Green is by Coca-Col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0" y="762000"/>
            <a:ext cx="24638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6148" descr="t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685800"/>
            <a:ext cx="26670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6150" descr="pumpkin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267200"/>
            <a:ext cx="23622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Picture 6151" descr="DSCN3332_resiz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267200"/>
            <a:ext cx="26670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6152" descr="population_can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717550"/>
            <a:ext cx="2819400" cy="2178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6153" descr="2399541907_bcd451bfd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6400" y="4267200"/>
            <a:ext cx="2844800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8" name="Rectangles 6157"/>
          <p:cNvSpPr/>
          <p:nvPr/>
        </p:nvSpPr>
        <p:spPr>
          <a:xfrm>
            <a:off x="6934200" y="4495800"/>
            <a:ext cx="8382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800" b="1">
                <a:solidFill>
                  <a:srgbClr val="FF3300"/>
                </a:solidFill>
              </a:rPr>
              <a:t>6</a:t>
            </a:r>
            <a:endParaRPr sz="2800" b="1">
              <a:solidFill>
                <a:srgbClr val="FF3300"/>
              </a:solidFill>
            </a:endParaRPr>
          </a:p>
        </p:txBody>
      </p:sp>
      <p:sp>
        <p:nvSpPr>
          <p:cNvPr id="6160" name="Rectangles 6159"/>
          <p:cNvSpPr/>
          <p:nvPr/>
        </p:nvSpPr>
        <p:spPr>
          <a:xfrm>
            <a:off x="838200" y="4495800"/>
            <a:ext cx="8382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800" b="1">
                <a:solidFill>
                  <a:srgbClr val="FF3300"/>
                </a:solidFill>
              </a:rPr>
              <a:t>4</a:t>
            </a:r>
            <a:endParaRPr sz="2800" b="1">
              <a:solidFill>
                <a:srgbClr val="FF3300"/>
              </a:solidFill>
            </a:endParaRPr>
          </a:p>
        </p:txBody>
      </p:sp>
      <p:sp>
        <p:nvSpPr>
          <p:cNvPr id="6161" name="Rectangles 6160"/>
          <p:cNvSpPr/>
          <p:nvPr/>
        </p:nvSpPr>
        <p:spPr>
          <a:xfrm>
            <a:off x="0" y="3352800"/>
            <a:ext cx="9144000" cy="685800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400" b="1">
                <a:solidFill>
                  <a:srgbClr val="990099"/>
                </a:solidFill>
              </a:rPr>
              <a:t>bottles    glass     drink cans       car tires      vegetable matter</a:t>
            </a:r>
            <a:endParaRPr sz="2400" b="1">
              <a:solidFill>
                <a:srgbClr val="990099"/>
              </a:solidFill>
            </a:endParaRPr>
          </a:p>
        </p:txBody>
      </p:sp>
      <p:sp>
        <p:nvSpPr>
          <p:cNvPr id="6162" name="Text Box 6161"/>
          <p:cNvSpPr txBox="1"/>
          <p:nvPr/>
        </p:nvSpPr>
        <p:spPr>
          <a:xfrm>
            <a:off x="838200" y="2879725"/>
            <a:ext cx="1295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>
                <a:solidFill>
                  <a:srgbClr val="0000CC"/>
                </a:solidFill>
              </a:rPr>
              <a:t>glass</a:t>
            </a:r>
            <a:endParaRPr sz="2400" b="1">
              <a:solidFill>
                <a:srgbClr val="0000CC"/>
              </a:solidFill>
            </a:endParaRPr>
          </a:p>
        </p:txBody>
      </p:sp>
      <p:sp>
        <p:nvSpPr>
          <p:cNvPr id="6163" name="Text Box 6162"/>
          <p:cNvSpPr txBox="1"/>
          <p:nvPr/>
        </p:nvSpPr>
        <p:spPr>
          <a:xfrm>
            <a:off x="3733800" y="2895600"/>
            <a:ext cx="1752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>
                <a:solidFill>
                  <a:srgbClr val="0000CC"/>
                </a:solidFill>
              </a:rPr>
              <a:t>Drink cans</a:t>
            </a:r>
            <a:endParaRPr sz="2400" b="1">
              <a:solidFill>
                <a:srgbClr val="0000CC"/>
              </a:solidFill>
            </a:endParaRPr>
          </a:p>
        </p:txBody>
      </p:sp>
      <p:sp>
        <p:nvSpPr>
          <p:cNvPr id="6164" name="Text Box 6163"/>
          <p:cNvSpPr txBox="1"/>
          <p:nvPr/>
        </p:nvSpPr>
        <p:spPr>
          <a:xfrm>
            <a:off x="7162800" y="2895600"/>
            <a:ext cx="1295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>
                <a:solidFill>
                  <a:srgbClr val="0000CC"/>
                </a:solidFill>
              </a:rPr>
              <a:t>bottles</a:t>
            </a:r>
            <a:endParaRPr sz="2400" b="1">
              <a:solidFill>
                <a:srgbClr val="0000CC"/>
              </a:solidFill>
            </a:endParaRPr>
          </a:p>
        </p:txBody>
      </p:sp>
      <p:sp>
        <p:nvSpPr>
          <p:cNvPr id="6165" name="Text Box 6164"/>
          <p:cNvSpPr txBox="1"/>
          <p:nvPr/>
        </p:nvSpPr>
        <p:spPr>
          <a:xfrm>
            <a:off x="6629400" y="6461125"/>
            <a:ext cx="2286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>
                <a:solidFill>
                  <a:srgbClr val="0000CC"/>
                </a:solidFill>
              </a:rPr>
              <a:t>Car tires</a:t>
            </a:r>
            <a:endParaRPr sz="2400" b="1">
              <a:solidFill>
                <a:srgbClr val="0000CC"/>
              </a:solidFill>
            </a:endParaRPr>
          </a:p>
        </p:txBody>
      </p:sp>
      <p:sp>
        <p:nvSpPr>
          <p:cNvPr id="6169" name="Text Box 6168"/>
          <p:cNvSpPr txBox="1"/>
          <p:nvPr/>
        </p:nvSpPr>
        <p:spPr>
          <a:xfrm>
            <a:off x="0" y="6461125"/>
            <a:ext cx="3124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>
                <a:solidFill>
                  <a:srgbClr val="0000CC"/>
                </a:solidFill>
              </a:rPr>
              <a:t>Vegetable matter</a:t>
            </a:r>
            <a:endParaRPr sz="2400" b="1">
              <a:solidFill>
                <a:srgbClr val="0000CC"/>
              </a:solidFill>
            </a:endParaRPr>
          </a:p>
        </p:txBody>
      </p:sp>
      <p:sp>
        <p:nvSpPr>
          <p:cNvPr id="6170" name="Text Box 6169"/>
          <p:cNvSpPr txBox="1"/>
          <p:nvPr/>
        </p:nvSpPr>
        <p:spPr>
          <a:xfrm>
            <a:off x="2971800" y="6400800"/>
            <a:ext cx="3124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>
                <a:solidFill>
                  <a:srgbClr val="0000CC"/>
                </a:solidFill>
              </a:rPr>
              <a:t>Vegetable matter</a:t>
            </a:r>
            <a:endParaRPr sz="2400" b="1">
              <a:solidFill>
                <a:srgbClr val="0000CC"/>
              </a:solidFill>
            </a:endParaRPr>
          </a:p>
        </p:txBody>
      </p:sp>
      <p:sp>
        <p:nvSpPr>
          <p:cNvPr id="6171" name="Rectangles 6170"/>
          <p:cNvSpPr/>
          <p:nvPr/>
        </p:nvSpPr>
        <p:spPr>
          <a:xfrm>
            <a:off x="3657600" y="4495800"/>
            <a:ext cx="8382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800" b="1">
                <a:solidFill>
                  <a:srgbClr val="FF3300"/>
                </a:solidFill>
              </a:rPr>
              <a:t>5</a:t>
            </a:r>
            <a:endParaRPr sz="2800" b="1">
              <a:solidFill>
                <a:srgbClr val="FF3300"/>
              </a:solidFill>
            </a:endParaRPr>
          </a:p>
        </p:txBody>
      </p:sp>
      <p:sp>
        <p:nvSpPr>
          <p:cNvPr id="6172" name="Rectangles 6171"/>
          <p:cNvSpPr/>
          <p:nvPr/>
        </p:nvSpPr>
        <p:spPr>
          <a:xfrm>
            <a:off x="7010400" y="685800"/>
            <a:ext cx="8382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800" b="1">
                <a:solidFill>
                  <a:srgbClr val="FF3300"/>
                </a:solidFill>
              </a:rPr>
              <a:t>3</a:t>
            </a:r>
            <a:endParaRPr sz="2800" b="1">
              <a:solidFill>
                <a:srgbClr val="FF3300"/>
              </a:solidFill>
            </a:endParaRPr>
          </a:p>
        </p:txBody>
      </p:sp>
      <p:sp>
        <p:nvSpPr>
          <p:cNvPr id="6173" name="Rectangles 6172"/>
          <p:cNvSpPr/>
          <p:nvPr/>
        </p:nvSpPr>
        <p:spPr>
          <a:xfrm>
            <a:off x="3886200" y="762000"/>
            <a:ext cx="8382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800" b="1">
                <a:solidFill>
                  <a:srgbClr val="FF3300"/>
                </a:solidFill>
              </a:rPr>
              <a:t>2</a:t>
            </a:r>
            <a:endParaRPr sz="2800" b="1">
              <a:solidFill>
                <a:srgbClr val="FF3300"/>
              </a:solidFill>
            </a:endParaRPr>
          </a:p>
        </p:txBody>
      </p:sp>
      <p:sp>
        <p:nvSpPr>
          <p:cNvPr id="6174" name="Rectangles 6173"/>
          <p:cNvSpPr/>
          <p:nvPr/>
        </p:nvSpPr>
        <p:spPr>
          <a:xfrm>
            <a:off x="914400" y="762000"/>
            <a:ext cx="838200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800" b="1">
                <a:solidFill>
                  <a:srgbClr val="FF3300"/>
                </a:solidFill>
              </a:rPr>
              <a:t>1</a:t>
            </a:r>
            <a:endParaRPr sz="2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62" grpId="0"/>
      <p:bldP spid="6163" grpId="0"/>
      <p:bldP spid="6164" grpId="0"/>
      <p:bldP spid="6165" grpId="0"/>
      <p:bldP spid="6169" grpId="0"/>
      <p:bldP spid="61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Cloud Callout 44033"/>
          <p:cNvSpPr/>
          <p:nvPr/>
        </p:nvSpPr>
        <p:spPr>
          <a:xfrm>
            <a:off x="381000" y="2057400"/>
            <a:ext cx="8458200" cy="3810000"/>
          </a:xfrm>
          <a:prstGeom prst="cloudCallout">
            <a:avLst>
              <a:gd name="adj1" fmla="val -38907"/>
              <a:gd name="adj2" fmla="val 60000"/>
            </a:avLst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 eaLnBrk="1" hangingPunct="1"/>
            <a:endParaRPr sz="240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44035" name="Curved Down Ribbon 44034"/>
          <p:cNvSpPr/>
          <p:nvPr/>
        </p:nvSpPr>
        <p:spPr>
          <a:xfrm>
            <a:off x="1138238" y="1057275"/>
            <a:ext cx="7162800" cy="12192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rgbClr val="9933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GB" altLang="en-US"/>
          </a:p>
        </p:txBody>
      </p:sp>
      <p:pic>
        <p:nvPicPr>
          <p:cNvPr id="44036" name="Picture 44035" descr="Hong da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-304800" y="5562600"/>
            <a:ext cx="99822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7" name="Horizontal Scroll 44036"/>
          <p:cNvSpPr/>
          <p:nvPr/>
        </p:nvSpPr>
        <p:spPr>
          <a:xfrm>
            <a:off x="0" y="-228600"/>
            <a:ext cx="9144000" cy="1447800"/>
          </a:xfrm>
          <a:prstGeom prst="horizontalScroll">
            <a:avLst>
              <a:gd name="adj" fmla="val 12500"/>
            </a:avLst>
          </a:prstGeom>
          <a:solidFill>
            <a:srgbClr val="B066AB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GB" altLang="en-US"/>
          </a:p>
        </p:txBody>
      </p:sp>
      <p:pic>
        <p:nvPicPr>
          <p:cNvPr id="44040" name="Picture 44039" descr="BD21322_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1" name="Picture 44040" descr="Boys Studyi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-15875"/>
            <a:ext cx="976313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42" name="Text Box 44041"/>
          <p:cNvSpPr txBox="1"/>
          <p:nvPr/>
        </p:nvSpPr>
        <p:spPr>
          <a:xfrm>
            <a:off x="1676400" y="2743200"/>
            <a:ext cx="6705600" cy="2443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sz="2800">
                <a:solidFill>
                  <a:srgbClr val="0000FF"/>
                </a:solidFill>
                <a:latin typeface=".VnTime" panose="020B7200000000000000" pitchFamily="34" charset="0"/>
              </a:rPr>
              <a:t>- Read and translate the text.</a:t>
            </a:r>
            <a:endParaRPr sz="2800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pPr eaLnBrk="1" hangingPunct="1">
              <a:spcBef>
                <a:spcPct val="50000"/>
              </a:spcBef>
              <a:buChar char="-"/>
            </a:pPr>
            <a:r>
              <a:rPr sz="2800">
                <a:solidFill>
                  <a:srgbClr val="0000FF"/>
                </a:solidFill>
                <a:latin typeface=".VnTime" panose="020B7200000000000000" pitchFamily="34" charset="0"/>
              </a:rPr>
              <a:t> Learn the new words.</a:t>
            </a:r>
            <a:endParaRPr sz="2800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pPr eaLnBrk="1" hangingPunct="1">
              <a:spcBef>
                <a:spcPct val="50000"/>
              </a:spcBef>
              <a:buChar char="-"/>
            </a:pPr>
            <a:r>
              <a:rPr sz="2800">
                <a:solidFill>
                  <a:srgbClr val="0000FF"/>
                </a:solidFill>
                <a:latin typeface=".VnTime" panose="020B7200000000000000" pitchFamily="34" charset="0"/>
              </a:rPr>
              <a:t> Do exercise 1, 2  P. 93– textbook</a:t>
            </a:r>
            <a:endParaRPr sz="2800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pPr eaLnBrk="1" hangingPunct="1">
              <a:spcBef>
                <a:spcPct val="50000"/>
              </a:spcBef>
              <a:buChar char="-"/>
            </a:pPr>
            <a:r>
              <a:rPr sz="2800">
                <a:solidFill>
                  <a:srgbClr val="0000FF"/>
                </a:solidFill>
                <a:latin typeface=".VnTime" panose="020B7200000000000000" pitchFamily="34" charset="0"/>
              </a:rPr>
              <a:t>  Prepare WRITE</a:t>
            </a:r>
            <a:endParaRPr sz="280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44043" name="Rectangles 44042"/>
          <p:cNvSpPr/>
          <p:nvPr/>
        </p:nvSpPr>
        <p:spPr>
          <a:xfrm>
            <a:off x="2362200" y="1414463"/>
            <a:ext cx="4114800" cy="547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GB" altLang="en-US" sz="3600"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80000"/>
                    </a:srgbClr>
                  </a:outerShdw>
                </a:effectLst>
                <a:latin typeface=".VnTifani HeavyH" panose="020B7200000000000000" pitchFamily="34" charset="0"/>
                <a:ea typeface=".VnTifani HeavyH" panose="020B7200000000000000" pitchFamily="34" charset="0"/>
              </a:rPr>
              <a:t>5. Homework</a:t>
            </a:r>
            <a:endParaRPr lang="en-GB" altLang="en-US" sz="3600">
              <a:solidFill>
                <a:srgbClr val="FFFF00"/>
              </a:solidFill>
              <a:effectLst>
                <a:outerShdw dist="35921" dir="2699999" algn="ctr" rotWithShape="0">
                  <a:srgbClr val="C0C0C0">
                    <a:alpha val="80000"/>
                  </a:srgbClr>
                </a:outerShdw>
              </a:effectLst>
              <a:latin typeface=".VnTifani HeavyH" panose="020B7200000000000000" pitchFamily="34" charset="0"/>
              <a:ea typeface=".VnTifani HeavyH" panose="020B7200000000000000" pitchFamily="34" charset="0"/>
            </a:endParaRPr>
          </a:p>
        </p:txBody>
      </p:sp>
      <p:pic>
        <p:nvPicPr>
          <p:cNvPr id="44044" name="Picture 44043" descr="0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5257800"/>
            <a:ext cx="990600" cy="1600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42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42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charRg st="31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4042">
                                            <p:txEl>
                                              <p:charRg st="31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charRg st="53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042">
                                            <p:txEl>
                                              <p:charRg st="53" end="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charRg st="88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4042">
                                            <p:txEl>
                                              <p:charRg st="88" end="1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1" name="Text Placeholder 7170"/>
          <p:cNvSpPr>
            <a:spLocks noGrp="1"/>
          </p:cNvSpPr>
          <p:nvPr>
            <p:ph type="body" idx="1"/>
          </p:nvPr>
        </p:nvSpPr>
        <p:spPr>
          <a:xfrm>
            <a:off x="457200" y="4114800"/>
            <a:ext cx="8229600" cy="609600"/>
          </a:xfrm>
          <a:ln/>
        </p:spPr>
        <p:txBody>
          <a:bodyPr/>
          <a:p>
            <a:pPr algn="ctr">
              <a:lnSpc>
                <a:spcPct val="80000"/>
              </a:lnSpc>
              <a:buNone/>
            </a:pPr>
            <a:endParaRPr>
              <a:solidFill>
                <a:srgbClr val="FF3300"/>
              </a:solidFill>
            </a:endParaRPr>
          </a:p>
          <a:p>
            <a:pPr algn="ctr">
              <a:lnSpc>
                <a:spcPct val="80000"/>
              </a:lnSpc>
              <a:buNone/>
            </a:pPr>
            <a:r>
              <a:rPr sz="3600">
                <a:solidFill>
                  <a:srgbClr val="FF3300"/>
                </a:solidFill>
              </a:rPr>
              <a:t>What do people do with empty glass?</a:t>
            </a:r>
            <a:endParaRPr sz="3600">
              <a:solidFill>
                <a:srgbClr val="FF3300"/>
              </a:solidFill>
            </a:endParaRPr>
          </a:p>
        </p:txBody>
      </p:sp>
      <p:pic>
        <p:nvPicPr>
          <p:cNvPr id="7172" name="Picture 7171" descr="Old bottle- Green is by Coca-Col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381000"/>
            <a:ext cx="6858000" cy="358140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173" name="Picture 7172" descr="65435kof4jtwc0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6500"/>
            <a:ext cx="2819400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7173" descr="65435kof4jtwc0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6286500"/>
            <a:ext cx="3200400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7174" descr="65435kof4jtwc0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6286500"/>
            <a:ext cx="2819400" cy="571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1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1" end="3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1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charRg st="1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5" name="Text Placeholder 8194"/>
          <p:cNvSpPr>
            <a:spLocks noGrp="1"/>
          </p:cNvSpPr>
          <p:nvPr>
            <p:ph type="body" idx="1"/>
          </p:nvPr>
        </p:nvSpPr>
        <p:spPr>
          <a:xfrm>
            <a:off x="533400" y="4495800"/>
            <a:ext cx="8229600" cy="1295400"/>
          </a:xfrm>
          <a:ln/>
        </p:spPr>
        <p:txBody>
          <a:bodyPr/>
          <a:p>
            <a:pPr algn="ctr">
              <a:buNone/>
            </a:pPr>
            <a:endParaRPr>
              <a:solidFill>
                <a:srgbClr val="FF3300"/>
              </a:solidFill>
            </a:endParaRPr>
          </a:p>
          <a:p>
            <a:pPr algn="ctr">
              <a:buNone/>
            </a:pPr>
            <a:r>
              <a:rPr b="1">
                <a:solidFill>
                  <a:srgbClr val="0000CC"/>
                </a:solidFill>
              </a:rPr>
              <a:t>What do people do with empty bottles?</a:t>
            </a:r>
            <a:endParaRPr b="1">
              <a:solidFill>
                <a:srgbClr val="0000CC"/>
              </a:solidFill>
            </a:endParaRPr>
          </a:p>
        </p:txBody>
      </p:sp>
      <p:pic>
        <p:nvPicPr>
          <p:cNvPr id="8197" name="Picture 8196" descr="t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8686800" cy="434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Picture 8198" descr="65435kof4jtwc0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6500"/>
            <a:ext cx="2819400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0" name="Title 8199" descr="65435kof4jtwc0s"/>
          <p:cNvPicPr>
            <a:picLocks noChangeAspect="1"/>
          </p:cNvPicPr>
          <p:nvPr>
            <p:ph type="title"/>
          </p:nvPr>
        </p:nvPicPr>
        <p:blipFill>
          <a:blip r:embed="rId2"/>
          <a:stretch>
            <a:fillRect/>
          </a:stretch>
        </p:blipFill>
        <p:spPr>
          <a:xfrm>
            <a:off x="6324600" y="6286500"/>
            <a:ext cx="2819400" cy="571500"/>
          </a:xfrm>
          <a:ln/>
        </p:spPr>
      </p:pic>
      <p:pic>
        <p:nvPicPr>
          <p:cNvPr id="8201" name="Picture 8200" descr="65435kof4jtwc0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6286500"/>
            <a:ext cx="3352800" cy="571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charRg st="1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charRg st="1" end="3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charRg st="1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charRg st="1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9" name="Text Placeholder 9218"/>
          <p:cNvSpPr>
            <a:spLocks noGrp="1"/>
          </p:cNvSpPr>
          <p:nvPr>
            <p:ph type="body" idx="1"/>
          </p:nvPr>
        </p:nvSpPr>
        <p:spPr>
          <a:xfrm>
            <a:off x="457200" y="4572000"/>
            <a:ext cx="8229600" cy="1219200"/>
          </a:xfrm>
          <a:ln/>
        </p:spPr>
        <p:txBody>
          <a:bodyPr/>
          <a:p>
            <a:pPr algn="ctr">
              <a:buNone/>
            </a:pPr>
            <a:endParaRPr sz="2800">
              <a:solidFill>
                <a:srgbClr val="FF3300"/>
              </a:solidFill>
            </a:endParaRPr>
          </a:p>
          <a:p>
            <a:pPr algn="ctr">
              <a:buNone/>
            </a:pPr>
            <a:r>
              <a:rPr sz="2800" b="1">
                <a:solidFill>
                  <a:srgbClr val="0000CC"/>
                </a:solidFill>
              </a:rPr>
              <a:t>What do people do with empty drink cans?</a:t>
            </a:r>
            <a:endParaRPr sz="2800" b="1">
              <a:solidFill>
                <a:srgbClr val="0000CC"/>
              </a:solidFill>
            </a:endParaRPr>
          </a:p>
        </p:txBody>
      </p:sp>
      <p:pic>
        <p:nvPicPr>
          <p:cNvPr id="9221" name="Picture 9220" descr="population_can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464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Picture 9221" descr="65435kof4jtwc0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6500"/>
            <a:ext cx="2819400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Picture 9222" descr="65435kof4jtwc0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6286500"/>
            <a:ext cx="3276600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Picture 9223" descr="65435kof4jtwc0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6286500"/>
            <a:ext cx="2819400" cy="571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1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1" end="4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1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charRg st="1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3" name="Text Placeholder 10242"/>
          <p:cNvSpPr>
            <a:spLocks noGrp="1"/>
          </p:cNvSpPr>
          <p:nvPr>
            <p:ph type="body" idx="1"/>
          </p:nvPr>
        </p:nvSpPr>
        <p:spPr>
          <a:xfrm>
            <a:off x="0" y="4800600"/>
            <a:ext cx="8610600" cy="1219200"/>
          </a:xfrm>
          <a:ln/>
        </p:spPr>
        <p:txBody>
          <a:bodyPr/>
          <a:p>
            <a:pPr algn="ctr">
              <a:buNone/>
            </a:pPr>
            <a:r>
              <a:rPr b="1">
                <a:solidFill>
                  <a:srgbClr val="0000CC"/>
                </a:solidFill>
              </a:rPr>
              <a:t>What do people do with vegetable matter?</a:t>
            </a:r>
            <a:endParaRPr b="1">
              <a:solidFill>
                <a:srgbClr val="0000CC"/>
              </a:solidFill>
            </a:endParaRPr>
          </a:p>
        </p:txBody>
      </p:sp>
      <p:pic>
        <p:nvPicPr>
          <p:cNvPr id="10245" name="Picture 10244" descr="pumpkin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419600" cy="4572000"/>
          </a:xfrm>
          <a:prstGeom prst="rect">
            <a:avLst/>
          </a:prstGeom>
          <a:noFill/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246" name="Picture 10245" descr="2399541907_bcd451bfd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0"/>
            <a:ext cx="4495800" cy="464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Picture 10246" descr="65435kof4jtwc0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6500"/>
            <a:ext cx="2971800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8" name="Picture 10247" descr="65435kof4jtwc0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6286500"/>
            <a:ext cx="3200400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9" name="Picture 10248" descr="65435kof4jtwc0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6286500"/>
            <a:ext cx="2819400" cy="571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3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Text Placeholder 11266"/>
          <p:cNvSpPr>
            <a:spLocks noGrp="1"/>
          </p:cNvSpPr>
          <p:nvPr>
            <p:ph type="body" idx="1"/>
          </p:nvPr>
        </p:nvSpPr>
        <p:spPr>
          <a:xfrm>
            <a:off x="609600" y="4800600"/>
            <a:ext cx="8229600" cy="1295400"/>
          </a:xfrm>
          <a:ln/>
        </p:spPr>
        <p:txBody>
          <a:bodyPr/>
          <a:p>
            <a:pPr algn="ctr">
              <a:buNone/>
            </a:pPr>
            <a:endParaRPr b="1">
              <a:solidFill>
                <a:srgbClr val="FF3300"/>
              </a:solidFill>
            </a:endParaRPr>
          </a:p>
          <a:p>
            <a:pPr algn="ctr">
              <a:buNone/>
            </a:pPr>
            <a:r>
              <a:rPr b="1">
                <a:solidFill>
                  <a:srgbClr val="FF3300"/>
                </a:solidFill>
              </a:rPr>
              <a:t>What do people do with car tires?</a:t>
            </a:r>
            <a:endParaRPr b="1">
              <a:solidFill>
                <a:srgbClr val="FF3300"/>
              </a:solidFill>
            </a:endParaRPr>
          </a:p>
        </p:txBody>
      </p:sp>
      <p:pic>
        <p:nvPicPr>
          <p:cNvPr id="11270" name="Picture 11269" descr="DSCN3332_resiz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487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Picture 11270" descr="65435kof4jtwc0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6500"/>
            <a:ext cx="2971800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Picture 11271" descr="65435kof4jtwc0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6286500"/>
            <a:ext cx="2971800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3" name="Picture 11272" descr="65435kof4jtwc0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6286500"/>
            <a:ext cx="2971800" cy="571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1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charRg st="1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charRg st="1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itle 13313"/>
          <p:cNvSpPr>
            <a:spLocks noGrp="1"/>
          </p:cNvSpPr>
          <p:nvPr>
            <p:ph type="title"/>
          </p:nvPr>
        </p:nvSpPr>
        <p:spPr>
          <a:xfrm>
            <a:off x="0" y="304800"/>
            <a:ext cx="3810000" cy="609600"/>
          </a:xfrm>
          <a:ln/>
        </p:spPr>
        <p:txBody>
          <a:bodyPr anchor="ctr" anchorCtr="0"/>
          <a:p>
            <a:r>
              <a:rPr sz="4000" b="1">
                <a:solidFill>
                  <a:srgbClr val="009900"/>
                </a:solidFill>
              </a:rPr>
              <a:t>I. Vocabulary</a:t>
            </a:r>
            <a:endParaRPr sz="4000" b="1">
              <a:solidFill>
                <a:srgbClr val="009900"/>
              </a:solidFill>
            </a:endParaRPr>
          </a:p>
        </p:txBody>
      </p:sp>
      <p:sp>
        <p:nvSpPr>
          <p:cNvPr id="13315" name="Text Placeholder 13314"/>
          <p:cNvSpPr>
            <a:spLocks noGrp="1"/>
          </p:cNvSpPr>
          <p:nvPr>
            <p:ph type="body" idx="1"/>
          </p:nvPr>
        </p:nvSpPr>
        <p:spPr>
          <a:xfrm>
            <a:off x="990600" y="1219200"/>
            <a:ext cx="7696200" cy="4906963"/>
          </a:xfrm>
          <a:ln/>
        </p:spPr>
        <p:txBody>
          <a:bodyPr/>
          <a:p>
            <a:pPr>
              <a:buNone/>
            </a:pPr>
            <a:r>
              <a:rPr lang="en-US" b="1">
                <a:solidFill>
                  <a:srgbClr val="FF3300"/>
                </a:solidFill>
              </a:rPr>
              <a:t>f</a:t>
            </a:r>
            <a:r>
              <a:rPr b="1">
                <a:solidFill>
                  <a:srgbClr val="FF3300"/>
                </a:solidFill>
              </a:rPr>
              <a:t>loor covering (n):</a:t>
            </a:r>
            <a:endParaRPr b="1">
              <a:solidFill>
                <a:srgbClr val="FF3300"/>
              </a:solidFill>
            </a:endParaRPr>
          </a:p>
          <a:p>
            <a:pPr>
              <a:buNone/>
            </a:pPr>
            <a:r>
              <a:rPr lang="en-US" b="1">
                <a:solidFill>
                  <a:srgbClr val="FF3300"/>
                </a:solidFill>
              </a:rPr>
              <a:t>m</a:t>
            </a:r>
            <a:r>
              <a:rPr b="1">
                <a:solidFill>
                  <a:srgbClr val="FF3300"/>
                </a:solidFill>
              </a:rPr>
              <a:t>ilkman (n):</a:t>
            </a:r>
            <a:endParaRPr b="1">
              <a:solidFill>
                <a:srgbClr val="FF3300"/>
              </a:solidFill>
            </a:endParaRPr>
          </a:p>
          <a:p>
            <a:pPr>
              <a:buNone/>
            </a:pPr>
            <a:r>
              <a:rPr lang="en-US" b="1">
                <a:solidFill>
                  <a:srgbClr val="FF3300"/>
                </a:solidFill>
              </a:rPr>
              <a:t>r</a:t>
            </a:r>
            <a:r>
              <a:rPr b="1">
                <a:solidFill>
                  <a:srgbClr val="FF3300"/>
                </a:solidFill>
              </a:rPr>
              <a:t>efill (v):</a:t>
            </a:r>
            <a:endParaRPr b="1">
              <a:solidFill>
                <a:srgbClr val="FF3300"/>
              </a:solidFill>
            </a:endParaRPr>
          </a:p>
          <a:p>
            <a:pPr>
              <a:buNone/>
            </a:pPr>
            <a:r>
              <a:rPr lang="en-US" b="1">
                <a:solidFill>
                  <a:srgbClr val="FF3300"/>
                </a:solidFill>
              </a:rPr>
              <a:t>g</a:t>
            </a:r>
            <a:r>
              <a:rPr b="1">
                <a:solidFill>
                  <a:srgbClr val="FF3300"/>
                </a:solidFill>
              </a:rPr>
              <a:t>lassware (n):</a:t>
            </a:r>
            <a:endParaRPr b="1">
              <a:solidFill>
                <a:srgbClr val="FF3300"/>
              </a:solidFill>
            </a:endParaRPr>
          </a:p>
          <a:p>
            <a:pPr>
              <a:buNone/>
            </a:pPr>
            <a:r>
              <a:rPr lang="en-US" b="1">
                <a:solidFill>
                  <a:srgbClr val="FF3300"/>
                </a:solidFill>
              </a:rPr>
              <a:t>l</a:t>
            </a:r>
            <a:r>
              <a:rPr b="1">
                <a:solidFill>
                  <a:srgbClr val="FF3300"/>
                </a:solidFill>
              </a:rPr>
              <a:t>aw (n):</a:t>
            </a:r>
            <a:endParaRPr b="1">
              <a:solidFill>
                <a:srgbClr val="FF3300"/>
              </a:solidFill>
            </a:endParaRPr>
          </a:p>
          <a:p>
            <a:pPr>
              <a:buNone/>
            </a:pPr>
            <a:r>
              <a:rPr lang="en-US" b="1">
                <a:solidFill>
                  <a:srgbClr val="FF3300"/>
                </a:solidFill>
              </a:rPr>
              <a:t>d</a:t>
            </a:r>
            <a:r>
              <a:rPr b="1">
                <a:solidFill>
                  <a:srgbClr val="FF3300"/>
                </a:solidFill>
              </a:rPr>
              <a:t>eposit (n):</a:t>
            </a:r>
            <a:endParaRPr b="1">
              <a:solidFill>
                <a:srgbClr val="FF3300"/>
              </a:solidFill>
            </a:endParaRPr>
          </a:p>
          <a:p>
            <a:pPr>
              <a:buNone/>
            </a:pPr>
            <a:r>
              <a:rPr lang="en-US" b="1">
                <a:solidFill>
                  <a:srgbClr val="FF3300"/>
                </a:solidFill>
              </a:rPr>
              <a:t>f</a:t>
            </a:r>
            <a:r>
              <a:rPr b="1">
                <a:solidFill>
                  <a:srgbClr val="FF3300"/>
                </a:solidFill>
              </a:rPr>
              <a:t>ertilizer (n):</a:t>
            </a:r>
            <a:endParaRPr b="1">
              <a:solidFill>
                <a:srgbClr val="FF3300"/>
              </a:solidFill>
            </a:endParaRPr>
          </a:p>
          <a:p>
            <a:pPr>
              <a:buNone/>
            </a:pPr>
            <a:r>
              <a:rPr lang="en-US" b="1">
                <a:solidFill>
                  <a:srgbClr val="FF3300"/>
                </a:solidFill>
              </a:rPr>
              <a:t>m</a:t>
            </a:r>
            <a:r>
              <a:rPr b="1">
                <a:solidFill>
                  <a:srgbClr val="FF3300"/>
                </a:solidFill>
              </a:rPr>
              <a:t>elt (v):</a:t>
            </a:r>
            <a:endParaRPr b="1">
              <a:solidFill>
                <a:srgbClr val="FF3300"/>
              </a:solidFill>
            </a:endParaRPr>
          </a:p>
        </p:txBody>
      </p:sp>
      <p:sp>
        <p:nvSpPr>
          <p:cNvPr id="13316" name="Text Box 13315"/>
          <p:cNvSpPr txBox="1"/>
          <p:nvPr/>
        </p:nvSpPr>
        <p:spPr>
          <a:xfrm>
            <a:off x="4724400" y="1219200"/>
            <a:ext cx="3657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err="1">
                <a:solidFill>
                  <a:srgbClr val="3333CC"/>
                </a:solidFill>
              </a:rPr>
              <a:t>Tấm</a:t>
            </a:r>
            <a:r>
              <a:rPr sz="3200">
                <a:solidFill>
                  <a:srgbClr val="3333CC"/>
                </a:solidFill>
              </a:rPr>
              <a:t> </a:t>
            </a:r>
            <a:r>
              <a:rPr sz="3200" err="1">
                <a:solidFill>
                  <a:srgbClr val="3333CC"/>
                </a:solidFill>
              </a:rPr>
              <a:t>lót</a:t>
            </a:r>
            <a:r>
              <a:rPr sz="3200">
                <a:solidFill>
                  <a:srgbClr val="3333CC"/>
                </a:solidFill>
              </a:rPr>
              <a:t> </a:t>
            </a:r>
            <a:r>
              <a:rPr sz="3200" err="1">
                <a:solidFill>
                  <a:srgbClr val="3333CC"/>
                </a:solidFill>
              </a:rPr>
              <a:t>nền</a:t>
            </a:r>
            <a:r>
              <a:rPr sz="3200">
                <a:solidFill>
                  <a:srgbClr val="3333CC"/>
                </a:solidFill>
              </a:rPr>
              <a:t> </a:t>
            </a:r>
            <a:r>
              <a:rPr sz="3200" err="1">
                <a:solidFill>
                  <a:srgbClr val="3333CC"/>
                </a:solidFill>
              </a:rPr>
              <a:t>nhà</a:t>
            </a:r>
            <a:endParaRPr sz="3200">
              <a:solidFill>
                <a:srgbClr val="3333CC"/>
              </a:solidFill>
            </a:endParaRPr>
          </a:p>
        </p:txBody>
      </p:sp>
      <p:sp>
        <p:nvSpPr>
          <p:cNvPr id="13317" name="Text Box 13316"/>
          <p:cNvSpPr txBox="1"/>
          <p:nvPr/>
        </p:nvSpPr>
        <p:spPr>
          <a:xfrm>
            <a:off x="3962400" y="1752600"/>
            <a:ext cx="3429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err="1">
                <a:solidFill>
                  <a:srgbClr val="3333CC"/>
                </a:solidFill>
              </a:rPr>
              <a:t>Người</a:t>
            </a:r>
            <a:r>
              <a:rPr sz="3200">
                <a:solidFill>
                  <a:srgbClr val="3333CC"/>
                </a:solidFill>
              </a:rPr>
              <a:t> </a:t>
            </a:r>
            <a:r>
              <a:rPr sz="3200" err="1">
                <a:solidFill>
                  <a:srgbClr val="3333CC"/>
                </a:solidFill>
              </a:rPr>
              <a:t>giao</a:t>
            </a:r>
            <a:r>
              <a:rPr sz="3200">
                <a:solidFill>
                  <a:srgbClr val="3333CC"/>
                </a:solidFill>
              </a:rPr>
              <a:t> </a:t>
            </a:r>
            <a:r>
              <a:rPr sz="3200" err="1">
                <a:solidFill>
                  <a:srgbClr val="3333CC"/>
                </a:solidFill>
              </a:rPr>
              <a:t>sữa</a:t>
            </a:r>
            <a:endParaRPr sz="3200">
              <a:solidFill>
                <a:srgbClr val="3333CC"/>
              </a:solidFill>
            </a:endParaRPr>
          </a:p>
        </p:txBody>
      </p:sp>
      <p:sp>
        <p:nvSpPr>
          <p:cNvPr id="13318" name="Text Box 13317"/>
          <p:cNvSpPr txBox="1"/>
          <p:nvPr/>
        </p:nvSpPr>
        <p:spPr>
          <a:xfrm>
            <a:off x="3886200" y="2362200"/>
            <a:ext cx="2667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err="1">
                <a:solidFill>
                  <a:srgbClr val="3333CC"/>
                </a:solidFill>
              </a:rPr>
              <a:t>Làm</a:t>
            </a:r>
            <a:r>
              <a:rPr sz="3200">
                <a:solidFill>
                  <a:srgbClr val="3333CC"/>
                </a:solidFill>
              </a:rPr>
              <a:t> </a:t>
            </a:r>
            <a:r>
              <a:rPr sz="3200" err="1">
                <a:solidFill>
                  <a:srgbClr val="3333CC"/>
                </a:solidFill>
              </a:rPr>
              <a:t>đầy</a:t>
            </a:r>
            <a:r>
              <a:rPr sz="3200">
                <a:solidFill>
                  <a:srgbClr val="3333CC"/>
                </a:solidFill>
              </a:rPr>
              <a:t> </a:t>
            </a:r>
            <a:r>
              <a:rPr sz="3200" err="1">
                <a:solidFill>
                  <a:srgbClr val="3333CC"/>
                </a:solidFill>
              </a:rPr>
              <a:t>lại</a:t>
            </a:r>
            <a:endParaRPr sz="3200">
              <a:solidFill>
                <a:srgbClr val="3333CC"/>
              </a:solidFill>
            </a:endParaRPr>
          </a:p>
        </p:txBody>
      </p:sp>
      <p:sp>
        <p:nvSpPr>
          <p:cNvPr id="13319" name="Text Box 13318"/>
          <p:cNvSpPr txBox="1"/>
          <p:nvPr/>
        </p:nvSpPr>
        <p:spPr>
          <a:xfrm>
            <a:off x="3886200" y="2971800"/>
            <a:ext cx="4495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err="1">
                <a:solidFill>
                  <a:srgbClr val="3333CC"/>
                </a:solidFill>
              </a:rPr>
              <a:t>Đồ</a:t>
            </a:r>
            <a:r>
              <a:rPr sz="3200">
                <a:solidFill>
                  <a:srgbClr val="3333CC"/>
                </a:solidFill>
              </a:rPr>
              <a:t> </a:t>
            </a:r>
            <a:r>
              <a:rPr sz="3200" err="1">
                <a:solidFill>
                  <a:srgbClr val="3333CC"/>
                </a:solidFill>
              </a:rPr>
              <a:t>dùng</a:t>
            </a:r>
            <a:r>
              <a:rPr sz="3200">
                <a:solidFill>
                  <a:srgbClr val="3333CC"/>
                </a:solidFill>
              </a:rPr>
              <a:t> </a:t>
            </a:r>
            <a:r>
              <a:rPr sz="3200" err="1">
                <a:solidFill>
                  <a:srgbClr val="3333CC"/>
                </a:solidFill>
              </a:rPr>
              <a:t>bằng</a:t>
            </a:r>
            <a:r>
              <a:rPr sz="3200">
                <a:solidFill>
                  <a:srgbClr val="3333CC"/>
                </a:solidFill>
              </a:rPr>
              <a:t> </a:t>
            </a:r>
            <a:r>
              <a:rPr sz="3200" err="1">
                <a:solidFill>
                  <a:srgbClr val="3333CC"/>
                </a:solidFill>
              </a:rPr>
              <a:t>thuỷ</a:t>
            </a:r>
            <a:r>
              <a:rPr sz="3200">
                <a:solidFill>
                  <a:srgbClr val="3333CC"/>
                </a:solidFill>
              </a:rPr>
              <a:t> </a:t>
            </a:r>
            <a:r>
              <a:rPr sz="3200" err="1">
                <a:solidFill>
                  <a:srgbClr val="3333CC"/>
                </a:solidFill>
              </a:rPr>
              <a:t>tinh</a:t>
            </a:r>
            <a:endParaRPr sz="3200">
              <a:solidFill>
                <a:srgbClr val="3333CC"/>
              </a:solidFill>
            </a:endParaRPr>
          </a:p>
        </p:txBody>
      </p:sp>
      <p:sp>
        <p:nvSpPr>
          <p:cNvPr id="13320" name="Text Box 13319"/>
          <p:cNvSpPr txBox="1"/>
          <p:nvPr/>
        </p:nvSpPr>
        <p:spPr>
          <a:xfrm>
            <a:off x="3429000" y="3581400"/>
            <a:ext cx="3048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err="1">
                <a:solidFill>
                  <a:srgbClr val="3333CC"/>
                </a:solidFill>
              </a:rPr>
              <a:t>Luật</a:t>
            </a:r>
            <a:r>
              <a:rPr sz="3200">
                <a:solidFill>
                  <a:srgbClr val="3333CC"/>
                </a:solidFill>
              </a:rPr>
              <a:t> </a:t>
            </a:r>
            <a:r>
              <a:rPr sz="3200" err="1">
                <a:solidFill>
                  <a:srgbClr val="3333CC"/>
                </a:solidFill>
              </a:rPr>
              <a:t>pháp</a:t>
            </a:r>
            <a:endParaRPr sz="3200">
              <a:solidFill>
                <a:srgbClr val="3333CC"/>
              </a:solidFill>
            </a:endParaRPr>
          </a:p>
        </p:txBody>
      </p:sp>
      <p:sp>
        <p:nvSpPr>
          <p:cNvPr id="13321" name="Text Box 13320"/>
          <p:cNvSpPr txBox="1"/>
          <p:nvPr/>
        </p:nvSpPr>
        <p:spPr>
          <a:xfrm>
            <a:off x="3429000" y="4114800"/>
            <a:ext cx="2819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err="1">
                <a:solidFill>
                  <a:srgbClr val="3333CC"/>
                </a:solidFill>
              </a:rPr>
              <a:t>Tiền</a:t>
            </a:r>
            <a:r>
              <a:rPr sz="3200">
                <a:solidFill>
                  <a:srgbClr val="3333CC"/>
                </a:solidFill>
              </a:rPr>
              <a:t> </a:t>
            </a:r>
            <a:r>
              <a:rPr sz="3200" err="1">
                <a:solidFill>
                  <a:srgbClr val="3333CC"/>
                </a:solidFill>
              </a:rPr>
              <a:t>đặt</a:t>
            </a:r>
            <a:r>
              <a:rPr sz="3200">
                <a:solidFill>
                  <a:srgbClr val="3333CC"/>
                </a:solidFill>
              </a:rPr>
              <a:t> </a:t>
            </a:r>
            <a:r>
              <a:rPr sz="3200" err="1">
                <a:solidFill>
                  <a:srgbClr val="3333CC"/>
                </a:solidFill>
              </a:rPr>
              <a:t>cọc</a:t>
            </a:r>
            <a:endParaRPr sz="3200">
              <a:solidFill>
                <a:srgbClr val="3333CC"/>
              </a:solidFill>
            </a:endParaRPr>
          </a:p>
        </p:txBody>
      </p:sp>
      <p:sp>
        <p:nvSpPr>
          <p:cNvPr id="13322" name="Text Box 13321"/>
          <p:cNvSpPr txBox="1"/>
          <p:nvPr/>
        </p:nvSpPr>
        <p:spPr>
          <a:xfrm>
            <a:off x="3429000" y="4800600"/>
            <a:ext cx="3124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err="1">
                <a:solidFill>
                  <a:srgbClr val="3333CC"/>
                </a:solidFill>
              </a:rPr>
              <a:t>Phân</a:t>
            </a:r>
            <a:r>
              <a:rPr sz="3200">
                <a:solidFill>
                  <a:srgbClr val="3333CC"/>
                </a:solidFill>
              </a:rPr>
              <a:t> </a:t>
            </a:r>
            <a:r>
              <a:rPr sz="3200" err="1">
                <a:solidFill>
                  <a:srgbClr val="3333CC"/>
                </a:solidFill>
              </a:rPr>
              <a:t>bón</a:t>
            </a:r>
            <a:endParaRPr sz="3200">
              <a:solidFill>
                <a:srgbClr val="3333CC"/>
              </a:solidFill>
            </a:endParaRPr>
          </a:p>
        </p:txBody>
      </p:sp>
      <p:pic>
        <p:nvPicPr>
          <p:cNvPr id="13323" name="Picture 13322" descr="carpe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8800" y="1143000"/>
            <a:ext cx="3219450" cy="3314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4" name="Picture 13323" descr="milkm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143000"/>
            <a:ext cx="32766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5" name="Picture 13324" descr="lab-glasswar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143000"/>
            <a:ext cx="3352800" cy="3325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6" name="Text Box 13325"/>
          <p:cNvSpPr txBox="1"/>
          <p:nvPr/>
        </p:nvSpPr>
        <p:spPr>
          <a:xfrm>
            <a:off x="3581400" y="5334000"/>
            <a:ext cx="3733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err="1">
                <a:solidFill>
                  <a:srgbClr val="0000CC"/>
                </a:solidFill>
              </a:rPr>
              <a:t>Làm</a:t>
            </a:r>
            <a:r>
              <a:rPr sz="3200">
                <a:solidFill>
                  <a:srgbClr val="0000CC"/>
                </a:solidFill>
              </a:rPr>
              <a:t> </a:t>
            </a:r>
            <a:r>
              <a:rPr sz="3200" err="1">
                <a:solidFill>
                  <a:srgbClr val="0000CC"/>
                </a:solidFill>
              </a:rPr>
              <a:t>nóng</a:t>
            </a:r>
            <a:r>
              <a:rPr sz="3200">
                <a:solidFill>
                  <a:srgbClr val="0000CC"/>
                </a:solidFill>
              </a:rPr>
              <a:t> </a:t>
            </a:r>
            <a:r>
              <a:rPr sz="3200" err="1">
                <a:solidFill>
                  <a:srgbClr val="0000CC"/>
                </a:solidFill>
              </a:rPr>
              <a:t>chảy</a:t>
            </a:r>
            <a:r>
              <a:rPr sz="3200">
                <a:solidFill>
                  <a:srgbClr val="0000CC"/>
                </a:solidFill>
              </a:rPr>
              <a:t> </a:t>
            </a:r>
            <a:r>
              <a:rPr sz="3200" err="1">
                <a:solidFill>
                  <a:srgbClr val="0000CC"/>
                </a:solidFill>
              </a:rPr>
              <a:t>ra</a:t>
            </a:r>
            <a:endParaRPr sz="3200">
              <a:solidFill>
                <a:srgbClr val="0000CC"/>
              </a:solidFill>
            </a:endParaRPr>
          </a:p>
        </p:txBody>
      </p:sp>
      <p:sp>
        <p:nvSpPr>
          <p:cNvPr id="13327" name="Action Button: Forward or Next 13326">
            <a:hlinkClick r:id="" action="ppaction://noaction">
              <a:snd r:embed="rId4" name="milkman.wav"/>
            </a:hlinkClick>
          </p:cNvPr>
          <p:cNvSpPr/>
          <p:nvPr/>
        </p:nvSpPr>
        <p:spPr>
          <a:xfrm>
            <a:off x="152400" y="1981200"/>
            <a:ext cx="3810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en-GB" altLang="en-US"/>
          </a:p>
        </p:txBody>
      </p:sp>
      <p:sp>
        <p:nvSpPr>
          <p:cNvPr id="13328" name="Action Button: Forward or Next 13327">
            <a:hlinkClick r:id="" action="ppaction://noaction">
              <a:snd r:embed="rId5" name="refill.wav"/>
            </a:hlinkClick>
          </p:cNvPr>
          <p:cNvSpPr/>
          <p:nvPr/>
        </p:nvSpPr>
        <p:spPr>
          <a:xfrm>
            <a:off x="152400" y="2590800"/>
            <a:ext cx="3810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en-GB" altLang="en-US"/>
          </a:p>
        </p:txBody>
      </p:sp>
      <p:sp>
        <p:nvSpPr>
          <p:cNvPr id="13329" name="Action Button: Forward or Next 13328">
            <a:hlinkClick r:id="" action="ppaction://noaction">
              <a:snd r:embed="rId6" name="glassware.wav"/>
            </a:hlinkClick>
          </p:cNvPr>
          <p:cNvSpPr/>
          <p:nvPr/>
        </p:nvSpPr>
        <p:spPr>
          <a:xfrm>
            <a:off x="152400" y="3124200"/>
            <a:ext cx="3810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en-GB" altLang="en-US"/>
          </a:p>
        </p:txBody>
      </p:sp>
      <p:sp>
        <p:nvSpPr>
          <p:cNvPr id="13330" name="Action Button: Forward or Next 13329">
            <a:hlinkClick r:id="" action="ppaction://noaction">
              <a:snd r:embed="rId7" name="law.wav"/>
            </a:hlinkClick>
          </p:cNvPr>
          <p:cNvSpPr/>
          <p:nvPr/>
        </p:nvSpPr>
        <p:spPr>
          <a:xfrm>
            <a:off x="152400" y="3657600"/>
            <a:ext cx="3810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en-GB" altLang="en-US"/>
          </a:p>
        </p:txBody>
      </p:sp>
      <p:sp>
        <p:nvSpPr>
          <p:cNvPr id="13331" name="Action Button: Forward or Next 13330">
            <a:hlinkClick r:id="" action="ppaction://noaction">
              <a:snd r:embed="rId8" name="deposit.wav"/>
            </a:hlinkClick>
          </p:cNvPr>
          <p:cNvSpPr/>
          <p:nvPr/>
        </p:nvSpPr>
        <p:spPr>
          <a:xfrm>
            <a:off x="152400" y="4267200"/>
            <a:ext cx="3810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en-GB" altLang="en-US"/>
          </a:p>
        </p:txBody>
      </p:sp>
      <p:sp>
        <p:nvSpPr>
          <p:cNvPr id="13332" name="Action Button: Forward or Next 13331">
            <a:hlinkClick r:id="" action="ppaction://noaction">
              <a:snd r:embed="rId9" name="fertilizer.wav"/>
            </a:hlinkClick>
          </p:cNvPr>
          <p:cNvSpPr/>
          <p:nvPr/>
        </p:nvSpPr>
        <p:spPr>
          <a:xfrm>
            <a:off x="152400" y="4800600"/>
            <a:ext cx="3810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en-GB" altLang="en-US"/>
          </a:p>
        </p:txBody>
      </p:sp>
      <p:sp>
        <p:nvSpPr>
          <p:cNvPr id="13333" name="Action Button: Forward or Next 13332">
            <a:hlinkClick r:id="" action="ppaction://noaction">
              <a:snd r:embed="rId10" name="melt.wav"/>
            </a:hlinkClick>
          </p:cNvPr>
          <p:cNvSpPr/>
          <p:nvPr/>
        </p:nvSpPr>
        <p:spPr>
          <a:xfrm>
            <a:off x="152400" y="5486400"/>
            <a:ext cx="3810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en-GB" altLang="en-US"/>
          </a:p>
        </p:txBody>
      </p:sp>
      <p:sp>
        <p:nvSpPr>
          <p:cNvPr id="13334" name="Text Box 13333"/>
          <p:cNvSpPr txBox="1"/>
          <p:nvPr/>
        </p:nvSpPr>
        <p:spPr>
          <a:xfrm>
            <a:off x="0" y="0"/>
            <a:ext cx="9144000" cy="376238"/>
          </a:xfrm>
          <a:prstGeom prst="rect">
            <a:avLst/>
          </a:prstGeom>
          <a:gradFill rotWithShape="1">
            <a:gsLst>
              <a:gs pos="0">
                <a:srgbClr val="66FFCC"/>
              </a:gs>
              <a:gs pos="100000">
                <a:srgbClr val="FFFF00"/>
              </a:gs>
            </a:gsLst>
            <a:lin ang="2700000" scaled="1"/>
            <a:tileRect/>
          </a:gradFill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>
                <a:solidFill>
                  <a:srgbClr val="FF3300"/>
                </a:solidFill>
                <a:latin typeface=".VnTifani HeavyH" panose="020B7200000000000000" pitchFamily="34" charset="0"/>
              </a:rPr>
              <a:t>Period 62: unit10 Lesson 3 read</a:t>
            </a:r>
            <a:endParaRPr>
              <a:solidFill>
                <a:srgbClr val="FF3300"/>
              </a:solidFill>
              <a:latin typeface=".VnTifani HeavyH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2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charRg st="2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charRg st="2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33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315">
                                            <p:txEl>
                                              <p:charRg st="33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15">
                                            <p:txEl>
                                              <p:charRg st="33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45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315">
                                            <p:txEl>
                                              <p:charRg st="45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315">
                                            <p:txEl>
                                              <p:charRg st="45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5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60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315">
                                            <p:txEl>
                                              <p:charRg st="60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315">
                                            <p:txEl>
                                              <p:charRg st="60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69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315">
                                            <p:txEl>
                                              <p:charRg st="69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315">
                                            <p:txEl>
                                              <p:charRg st="69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315">
                                            <p:txEl>
                                              <p:charRg st="69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315">
                                            <p:txEl>
                                              <p:charRg st="69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13315">
                                            <p:txEl>
                                              <p:charRg st="69" end="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82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3315">
                                            <p:txEl>
                                              <p:charRg st="82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315">
                                            <p:txEl>
                                              <p:charRg st="82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98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315">
                                            <p:txEl>
                                              <p:charRg st="98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315">
                                            <p:txEl>
                                              <p:charRg st="98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6" grpId="0"/>
      <p:bldP spid="13317" grpId="0"/>
      <p:bldP spid="13318" grpId="0"/>
      <p:bldP spid="13319" grpId="0"/>
      <p:bldP spid="13320" grpId="0"/>
      <p:bldP spid="13321" grpId="0"/>
      <p:bldP spid="13322" grpId="0"/>
      <p:bldP spid="133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0016" name="Content Placeholder 40015"/>
          <p:cNvGraphicFramePr/>
          <p:nvPr>
            <p:ph/>
          </p:nvPr>
        </p:nvGraphicFramePr>
        <p:xfrm>
          <a:off x="0" y="1371600"/>
          <a:ext cx="9144000" cy="5484813"/>
        </p:xfrm>
        <a:graphic>
          <a:graphicData uri="http://schemas.openxmlformats.org/drawingml/2006/table">
            <a:tbl>
              <a:tblPr/>
              <a:tblGrid>
                <a:gridCol w="6934200"/>
                <a:gridCol w="1295400"/>
                <a:gridCol w="914400"/>
              </a:tblGrid>
              <a:tr h="103981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b="1">
                          <a:solidFill>
                            <a:srgbClr val="0000CC"/>
                          </a:solidFill>
                        </a:rPr>
                        <a:t>1. Nowadays, many shoes and sandals are made from old car tires.</a:t>
                      </a:r>
                      <a:endParaRPr lang="en-GB" altLang="en-US" sz="2400" b="1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GB" alt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GB" alt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533400" lvl="0" indent="-533400">
                        <a:buNone/>
                      </a:pPr>
                      <a:r>
                        <a:rPr sz="2400" b="1">
                          <a:solidFill>
                            <a:srgbClr val="0000CC"/>
                          </a:solidFill>
                        </a:rPr>
                        <a:t>2. Every milk bottle can be reused thirty times.</a:t>
                      </a:r>
                      <a:endParaRPr lang="en-GB" altLang="en-US" sz="2400" b="1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GB" alt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GB" alt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000" b="1">
                          <a:solidFill>
                            <a:srgbClr val="0000CC"/>
                          </a:solidFill>
                        </a:rPr>
                        <a:t>3. New glassware can be made from old car tires.</a:t>
                      </a:r>
                      <a:endParaRPr lang="en-GB" altLang="en-US" sz="2000" b="1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GB" alt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GB" alt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533400" lvl="0" indent="-533400">
                        <a:buNone/>
                      </a:pPr>
                      <a:r>
                        <a:rPr sz="2400" b="1">
                          <a:solidFill>
                            <a:srgbClr val="0000CC"/>
                          </a:solidFill>
                        </a:rPr>
                        <a:t>4. In Oregon, billions of cans are thrown away every year.</a:t>
                      </a:r>
                      <a:endParaRPr sz="2400" b="1">
                        <a:solidFill>
                          <a:srgbClr val="0000CC"/>
                        </a:solidFill>
                      </a:endParaRPr>
                    </a:p>
                    <a:p>
                      <a:pPr marL="533400" lvl="0" indent="-533400">
                        <a:buNone/>
                      </a:pPr>
                      <a:endParaRPr lang="en-GB" altLang="en-US" sz="2400" b="1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GB" alt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GB" alt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346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533400" lvl="0" indent="-533400">
                        <a:buNone/>
                      </a:pPr>
                      <a:r>
                        <a:rPr sz="2400" b="1">
                          <a:solidFill>
                            <a:srgbClr val="0000CC"/>
                          </a:solidFill>
                        </a:rPr>
                        <a:t>5. Compost is a wonderful natural  fertilizer.</a:t>
                      </a:r>
                      <a:endParaRPr sz="2400" b="1">
                        <a:solidFill>
                          <a:srgbClr val="0000CC"/>
                        </a:solidFill>
                      </a:endParaRPr>
                    </a:p>
                    <a:p>
                      <a:pPr marL="533400" lvl="0" indent="-533400">
                        <a:buNone/>
                      </a:pPr>
                      <a:endParaRPr lang="en-GB" altLang="en-US" sz="2400" b="1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GB" alt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GB" alt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64" name="Rectangles 39963"/>
          <p:cNvSpPr/>
          <p:nvPr/>
        </p:nvSpPr>
        <p:spPr>
          <a:xfrm>
            <a:off x="533400" y="457200"/>
            <a:ext cx="738187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en-GB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4068A"/>
                </a:solidFill>
                <a:latin typeface="Arial Black" panose="020B0A04020102020204" charset="0"/>
                <a:ea typeface="Arial Black" panose="020B0A04020102020204" charset="0"/>
              </a:rPr>
              <a:t>T/F statements prediction</a:t>
            </a:r>
            <a:endParaRPr lang="en-GB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94068A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39965" name="4-Point Star 39964"/>
          <p:cNvSpPr/>
          <p:nvPr/>
        </p:nvSpPr>
        <p:spPr>
          <a:xfrm>
            <a:off x="7010400" y="1981200"/>
            <a:ext cx="381000" cy="3048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GB" altLang="en-US"/>
          </a:p>
        </p:txBody>
      </p:sp>
      <p:sp>
        <p:nvSpPr>
          <p:cNvPr id="39966" name="32-Point Star 39965"/>
          <p:cNvSpPr/>
          <p:nvPr/>
        </p:nvSpPr>
        <p:spPr>
          <a:xfrm>
            <a:off x="7772400" y="2133600"/>
            <a:ext cx="304800" cy="15240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GB" altLang="en-US"/>
          </a:p>
        </p:txBody>
      </p:sp>
      <p:sp>
        <p:nvSpPr>
          <p:cNvPr id="39967" name="Text Box 39966"/>
          <p:cNvSpPr txBox="1"/>
          <p:nvPr/>
        </p:nvSpPr>
        <p:spPr>
          <a:xfrm>
            <a:off x="6934200" y="1524000"/>
            <a:ext cx="4889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1" hangingPunct="1"/>
            <a:r>
              <a:rPr sz="3600" b="1">
                <a:latin typeface="Times New Roman" panose="02020603050405020304" pitchFamily="18" charset="0"/>
                <a:cs typeface="Arial" panose="020B0604020202020204" pitchFamily="34" charset="0"/>
              </a:rPr>
              <a:t>T</a:t>
            </a:r>
            <a:endParaRPr sz="3600" b="1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9968" name="Text Box 39967"/>
          <p:cNvSpPr txBox="1"/>
          <p:nvPr/>
        </p:nvSpPr>
        <p:spPr>
          <a:xfrm>
            <a:off x="7620000" y="1600200"/>
            <a:ext cx="43180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1" hangingPunct="1"/>
            <a:r>
              <a:rPr sz="3200" b="1">
                <a:latin typeface="Times New Roman" panose="02020603050405020304" pitchFamily="18" charset="0"/>
                <a:cs typeface="Arial" panose="020B0604020202020204" pitchFamily="34" charset="0"/>
              </a:rPr>
              <a:t>F</a:t>
            </a:r>
            <a:endParaRPr sz="3200" b="1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9969" name="Text Box 39968"/>
          <p:cNvSpPr txBox="1"/>
          <p:nvPr/>
        </p:nvSpPr>
        <p:spPr>
          <a:xfrm>
            <a:off x="7086600" y="2514600"/>
            <a:ext cx="4889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1" hangingPunct="1"/>
            <a:r>
              <a:rPr sz="3600" b="1">
                <a:latin typeface="Times New Roman" panose="02020603050405020304" pitchFamily="18" charset="0"/>
                <a:cs typeface="Arial" panose="020B0604020202020204" pitchFamily="34" charset="0"/>
              </a:rPr>
              <a:t>T</a:t>
            </a:r>
            <a:endParaRPr sz="3600" b="1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9970" name="4-Point Star 39969"/>
          <p:cNvSpPr/>
          <p:nvPr/>
        </p:nvSpPr>
        <p:spPr>
          <a:xfrm>
            <a:off x="7010400" y="3124200"/>
            <a:ext cx="381000" cy="3048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GB" altLang="en-US"/>
          </a:p>
        </p:txBody>
      </p:sp>
      <p:sp>
        <p:nvSpPr>
          <p:cNvPr id="39971" name="Text Box 39970"/>
          <p:cNvSpPr txBox="1"/>
          <p:nvPr/>
        </p:nvSpPr>
        <p:spPr>
          <a:xfrm>
            <a:off x="7620000" y="2590800"/>
            <a:ext cx="431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sz="3200" b="1">
                <a:latin typeface="Times New Roman" panose="02020603050405020304" pitchFamily="18" charset="0"/>
                <a:cs typeface="Arial" panose="020B0604020202020204" pitchFamily="34" charset="0"/>
              </a:rPr>
              <a:t>F</a:t>
            </a:r>
            <a:endParaRPr sz="3200" b="1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9972" name="16-Point Star 39971"/>
          <p:cNvSpPr/>
          <p:nvPr/>
        </p:nvSpPr>
        <p:spPr>
          <a:xfrm>
            <a:off x="7696200" y="3276600"/>
            <a:ext cx="381000" cy="1524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GB" altLang="en-US"/>
          </a:p>
        </p:txBody>
      </p:sp>
      <p:sp>
        <p:nvSpPr>
          <p:cNvPr id="39973" name="Text Box 39972"/>
          <p:cNvSpPr txBox="1"/>
          <p:nvPr/>
        </p:nvSpPr>
        <p:spPr>
          <a:xfrm>
            <a:off x="7086600" y="3581400"/>
            <a:ext cx="45561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sz="3200" b="1">
                <a:latin typeface="Times New Roman" panose="02020603050405020304" pitchFamily="18" charset="0"/>
                <a:cs typeface="Arial" panose="020B0604020202020204" pitchFamily="34" charset="0"/>
              </a:rPr>
              <a:t>T</a:t>
            </a:r>
            <a:endParaRPr sz="3200" b="1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9974" name="4-Point Star 39973"/>
          <p:cNvSpPr/>
          <p:nvPr/>
        </p:nvSpPr>
        <p:spPr>
          <a:xfrm>
            <a:off x="7086600" y="4114800"/>
            <a:ext cx="381000" cy="381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GB" altLang="en-US"/>
          </a:p>
        </p:txBody>
      </p:sp>
      <p:sp>
        <p:nvSpPr>
          <p:cNvPr id="39975" name="Text Box 39974"/>
          <p:cNvSpPr txBox="1"/>
          <p:nvPr/>
        </p:nvSpPr>
        <p:spPr>
          <a:xfrm>
            <a:off x="7772400" y="3581400"/>
            <a:ext cx="43180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1" hangingPunct="1"/>
            <a:r>
              <a:rPr sz="3200" b="1">
                <a:latin typeface="Times New Roman" panose="02020603050405020304" pitchFamily="18" charset="0"/>
                <a:cs typeface="Arial" panose="020B0604020202020204" pitchFamily="34" charset="0"/>
              </a:rPr>
              <a:t>F</a:t>
            </a:r>
            <a:endParaRPr sz="3200" b="1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9976" name="32-Point Star 39975"/>
          <p:cNvSpPr/>
          <p:nvPr/>
        </p:nvSpPr>
        <p:spPr>
          <a:xfrm>
            <a:off x="7772400" y="4191000"/>
            <a:ext cx="304800" cy="22860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GB" altLang="en-US"/>
          </a:p>
        </p:txBody>
      </p:sp>
      <p:sp>
        <p:nvSpPr>
          <p:cNvPr id="39977" name="Text Box 39976"/>
          <p:cNvSpPr txBox="1"/>
          <p:nvPr/>
        </p:nvSpPr>
        <p:spPr>
          <a:xfrm>
            <a:off x="7010400" y="4876800"/>
            <a:ext cx="455613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1" hangingPunct="1"/>
            <a:r>
              <a:rPr sz="3200" b="1">
                <a:latin typeface="Times New Roman" panose="02020603050405020304" pitchFamily="18" charset="0"/>
                <a:cs typeface="Arial" panose="020B0604020202020204" pitchFamily="34" charset="0"/>
              </a:rPr>
              <a:t>T</a:t>
            </a:r>
            <a:endParaRPr sz="3200" b="1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9978" name="4-Point Star 39977"/>
          <p:cNvSpPr/>
          <p:nvPr/>
        </p:nvSpPr>
        <p:spPr>
          <a:xfrm>
            <a:off x="6934200" y="5486400"/>
            <a:ext cx="457200" cy="3048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GB" altLang="en-US"/>
          </a:p>
        </p:txBody>
      </p:sp>
      <p:sp>
        <p:nvSpPr>
          <p:cNvPr id="39979" name="Text Box 39978"/>
          <p:cNvSpPr txBox="1"/>
          <p:nvPr/>
        </p:nvSpPr>
        <p:spPr>
          <a:xfrm>
            <a:off x="7620000" y="4953000"/>
            <a:ext cx="431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sz="3200" b="1">
                <a:latin typeface="Times New Roman" panose="02020603050405020304" pitchFamily="18" charset="0"/>
                <a:cs typeface="Arial" panose="020B0604020202020204" pitchFamily="34" charset="0"/>
              </a:rPr>
              <a:t>F</a:t>
            </a:r>
            <a:endParaRPr sz="3200" b="1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9980" name="32-Point Star 39979"/>
          <p:cNvSpPr/>
          <p:nvPr/>
        </p:nvSpPr>
        <p:spPr>
          <a:xfrm>
            <a:off x="7620000" y="5562600"/>
            <a:ext cx="381000" cy="15240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GB" altLang="en-US"/>
          </a:p>
        </p:txBody>
      </p:sp>
      <p:sp>
        <p:nvSpPr>
          <p:cNvPr id="39981" name="Text Box 39980"/>
          <p:cNvSpPr txBox="1"/>
          <p:nvPr/>
        </p:nvSpPr>
        <p:spPr>
          <a:xfrm>
            <a:off x="6934200" y="914400"/>
            <a:ext cx="122078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sz="2400" b="1">
                <a:solidFill>
                  <a:srgbClr val="0099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 guess</a:t>
            </a:r>
            <a:endParaRPr sz="2400" b="1">
              <a:solidFill>
                <a:srgbClr val="0099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9982" name="Text Box 39981"/>
          <p:cNvSpPr txBox="1"/>
          <p:nvPr/>
        </p:nvSpPr>
        <p:spPr>
          <a:xfrm>
            <a:off x="8172450" y="914400"/>
            <a:ext cx="9715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1" hangingPunct="1"/>
            <a:r>
              <a:rPr sz="2400" b="1">
                <a:solidFill>
                  <a:srgbClr val="0099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 read</a:t>
            </a:r>
            <a:endParaRPr sz="2400" b="1">
              <a:solidFill>
                <a:srgbClr val="0099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9983" name="Text Box 39982"/>
          <p:cNvSpPr txBox="1"/>
          <p:nvPr/>
        </p:nvSpPr>
        <p:spPr>
          <a:xfrm>
            <a:off x="7086600" y="5867400"/>
            <a:ext cx="3968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sz="3200" b="1">
                <a:latin typeface="Times New Roman" panose="02020603050405020304" pitchFamily="18" charset="0"/>
                <a:cs typeface="Arial" panose="020B0604020202020204" pitchFamily="34" charset="0"/>
              </a:rPr>
              <a:t>T</a:t>
            </a:r>
            <a:endParaRPr sz="3200" b="1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9984" name="4-Point Star 39983"/>
          <p:cNvSpPr/>
          <p:nvPr/>
        </p:nvSpPr>
        <p:spPr>
          <a:xfrm>
            <a:off x="7086600" y="6400800"/>
            <a:ext cx="457200" cy="3048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GB" altLang="en-US"/>
          </a:p>
        </p:txBody>
      </p:sp>
      <p:sp>
        <p:nvSpPr>
          <p:cNvPr id="39985" name="Text Box 39984"/>
          <p:cNvSpPr txBox="1"/>
          <p:nvPr/>
        </p:nvSpPr>
        <p:spPr>
          <a:xfrm>
            <a:off x="7696200" y="5943600"/>
            <a:ext cx="43180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1" hangingPunct="1"/>
            <a:r>
              <a:rPr sz="3200" b="1">
                <a:latin typeface="Times New Roman" panose="02020603050405020304" pitchFamily="18" charset="0"/>
                <a:cs typeface="Arial" panose="020B0604020202020204" pitchFamily="34" charset="0"/>
              </a:rPr>
              <a:t>F</a:t>
            </a:r>
            <a:endParaRPr sz="3200" b="1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9986" name="32-Point Star 39985"/>
          <p:cNvSpPr/>
          <p:nvPr/>
        </p:nvSpPr>
        <p:spPr>
          <a:xfrm>
            <a:off x="7772400" y="6477000"/>
            <a:ext cx="381000" cy="22860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GB" altLang="en-US"/>
          </a:p>
        </p:txBody>
      </p:sp>
      <p:sp>
        <p:nvSpPr>
          <p:cNvPr id="39987" name="Text Box 39986"/>
          <p:cNvSpPr txBox="1"/>
          <p:nvPr/>
        </p:nvSpPr>
        <p:spPr>
          <a:xfrm>
            <a:off x="8382000" y="1600200"/>
            <a:ext cx="4889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1" hangingPunct="1"/>
            <a:r>
              <a:rPr sz="3600" b="1">
                <a:solidFill>
                  <a:srgbClr val="CC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</a:t>
            </a:r>
            <a:endParaRPr sz="3600" b="1">
              <a:solidFill>
                <a:srgbClr val="CC33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9988" name="Text Box 39987"/>
          <p:cNvSpPr txBox="1"/>
          <p:nvPr/>
        </p:nvSpPr>
        <p:spPr>
          <a:xfrm>
            <a:off x="8382000" y="2514600"/>
            <a:ext cx="522288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1" hangingPunct="1"/>
            <a:r>
              <a:rPr sz="4000" b="1">
                <a:solidFill>
                  <a:srgbClr val="CC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</a:t>
            </a:r>
            <a:endParaRPr sz="4000" b="1">
              <a:solidFill>
                <a:srgbClr val="CC33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9991" name="Text Box 39990"/>
          <p:cNvSpPr txBox="1"/>
          <p:nvPr/>
        </p:nvSpPr>
        <p:spPr>
          <a:xfrm>
            <a:off x="8458200" y="3657600"/>
            <a:ext cx="4635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1" hangingPunct="1"/>
            <a:r>
              <a:rPr sz="36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F</a:t>
            </a:r>
            <a:endParaRPr sz="3600" b="1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9992" name="Text Box 39991"/>
          <p:cNvSpPr txBox="1"/>
          <p:nvPr/>
        </p:nvSpPr>
        <p:spPr>
          <a:xfrm>
            <a:off x="8458200" y="4800600"/>
            <a:ext cx="4635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1" hangingPunct="1"/>
            <a:r>
              <a:rPr sz="3600" b="1">
                <a:latin typeface="Times New Roman" panose="02020603050405020304" pitchFamily="18" charset="0"/>
                <a:cs typeface="Arial" panose="020B0604020202020204" pitchFamily="34" charset="0"/>
              </a:rPr>
              <a:t>F</a:t>
            </a:r>
            <a:endParaRPr sz="3600" b="1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9993" name="Text Box 39992"/>
          <p:cNvSpPr txBox="1"/>
          <p:nvPr/>
        </p:nvSpPr>
        <p:spPr>
          <a:xfrm>
            <a:off x="8458200" y="5867400"/>
            <a:ext cx="4889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1" hangingPunct="1"/>
            <a:r>
              <a:rPr sz="3600" b="1">
                <a:solidFill>
                  <a:srgbClr val="CC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</a:t>
            </a:r>
            <a:endParaRPr sz="3600" b="1">
              <a:solidFill>
                <a:srgbClr val="CC33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40006" name="Text Box 40005"/>
          <p:cNvSpPr txBox="1"/>
          <p:nvPr/>
        </p:nvSpPr>
        <p:spPr>
          <a:xfrm>
            <a:off x="0" y="0"/>
            <a:ext cx="9144000" cy="376238"/>
          </a:xfrm>
          <a:prstGeom prst="rect">
            <a:avLst/>
          </a:prstGeom>
          <a:gradFill rotWithShape="1">
            <a:gsLst>
              <a:gs pos="0">
                <a:srgbClr val="66FFCC"/>
              </a:gs>
              <a:gs pos="100000">
                <a:srgbClr val="FFFF00"/>
              </a:gs>
            </a:gsLst>
            <a:lin ang="2700000" scaled="1"/>
            <a:tileRect/>
          </a:gradFill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>
                <a:solidFill>
                  <a:srgbClr val="FF3300"/>
                </a:solidFill>
                <a:latin typeface=".VnTifani HeavyH" panose="020B7200000000000000" pitchFamily="34" charset="0"/>
              </a:rPr>
              <a:t>Period 62: unit10 Lesson 3 read</a:t>
            </a:r>
            <a:endParaRPr>
              <a:solidFill>
                <a:srgbClr val="FF3300"/>
              </a:solidFill>
              <a:latin typeface=".VnTifani HeavyH" panose="020B7200000000000000" pitchFamily="34" charset="0"/>
            </a:endParaRPr>
          </a:p>
        </p:txBody>
      </p:sp>
      <p:sp>
        <p:nvSpPr>
          <p:cNvPr id="40007" name="Straight Connector 40006"/>
          <p:cNvSpPr/>
          <p:nvPr/>
        </p:nvSpPr>
        <p:spPr>
          <a:xfrm>
            <a:off x="4495800" y="3810000"/>
            <a:ext cx="1447800" cy="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008" name="Text Box 40007"/>
          <p:cNvSpPr txBox="1"/>
          <p:nvPr/>
        </p:nvSpPr>
        <p:spPr>
          <a:xfrm>
            <a:off x="4495800" y="3733800"/>
            <a:ext cx="1752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1">
                <a:solidFill>
                  <a:srgbClr val="FF3300"/>
                </a:solidFill>
              </a:rPr>
              <a:t>glass</a:t>
            </a:r>
            <a:endParaRPr sz="2800" b="1">
              <a:solidFill>
                <a:srgbClr val="FF3300"/>
              </a:solidFill>
            </a:endParaRPr>
          </a:p>
        </p:txBody>
      </p:sp>
      <p:sp>
        <p:nvSpPr>
          <p:cNvPr id="40010" name="Straight Connector 40009"/>
          <p:cNvSpPr/>
          <p:nvPr/>
        </p:nvSpPr>
        <p:spPr>
          <a:xfrm>
            <a:off x="457200" y="4876800"/>
            <a:ext cx="1371600" cy="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011" name="Text Box 40010"/>
          <p:cNvSpPr txBox="1"/>
          <p:nvPr/>
        </p:nvSpPr>
        <p:spPr>
          <a:xfrm>
            <a:off x="-381000" y="4191635"/>
            <a:ext cx="32308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2400" b="1">
                <a:solidFill>
                  <a:srgbClr val="FF3300"/>
                </a:solidFill>
              </a:rPr>
              <a:t>All over the world</a:t>
            </a:r>
            <a:endParaRPr sz="2400" b="1">
              <a:solidFill>
                <a:srgbClr val="FF3300"/>
              </a:solidFill>
            </a:endParaRPr>
          </a:p>
        </p:txBody>
      </p:sp>
      <p:pic>
        <p:nvPicPr>
          <p:cNvPr id="40012" name="Picture 400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77200" y="152400"/>
            <a:ext cx="809625" cy="790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017" name="Text Box 40016"/>
          <p:cNvSpPr txBox="1"/>
          <p:nvPr/>
        </p:nvSpPr>
        <p:spPr>
          <a:xfrm>
            <a:off x="0" y="381000"/>
            <a:ext cx="7016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solidFill>
                  <a:srgbClr val="990099"/>
                </a:solidFill>
                <a:latin typeface=".VnTifani HeavyH" panose="020B7200000000000000" pitchFamily="34" charset="0"/>
              </a:rPr>
              <a:t>2.</a:t>
            </a:r>
            <a:endParaRPr sz="2400">
              <a:solidFill>
                <a:srgbClr val="990099"/>
              </a:solidFill>
              <a:latin typeface=".VnTifani HeavyH" panose="020B72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9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9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9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3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40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00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00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00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40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40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3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9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9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6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99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7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99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7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9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7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99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7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99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500"/>
                                        <p:tgtEl>
                                          <p:spTgt spid="39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7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99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9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8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99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500"/>
                                        <p:tgtEl>
                                          <p:spTgt spid="39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8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99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9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86"/>
                  </p:tgtEl>
                </p:cond>
              </p:nextCondLst>
            </p:seq>
          </p:childTnLst>
        </p:cTn>
      </p:par>
    </p:tnLst>
    <p:bldLst>
      <p:bldP spid="39967" grpId="0"/>
      <p:bldP spid="39969" grpId="0"/>
      <p:bldP spid="39971" grpId="0"/>
      <p:bldP spid="39975" grpId="0"/>
      <p:bldP spid="39979" grpId="0"/>
      <p:bldP spid="39983" grpId="0"/>
      <p:bldP spid="39985" grpId="0"/>
      <p:bldP spid="39987" grpId="0"/>
      <p:bldP spid="39988" grpId="0"/>
      <p:bldP spid="39993" grpId="0"/>
      <p:bldP spid="40008" grpId="0"/>
      <p:bldP spid="40011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2536</Words>
  <Application>WPS Presentation</Application>
  <PresentationFormat/>
  <Paragraphs>204</Paragraphs>
  <Slides>20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6" baseType="lpstr">
      <vt:lpstr>Arial</vt:lpstr>
      <vt:lpstr>SimSun</vt:lpstr>
      <vt:lpstr>Wingdings</vt:lpstr>
      <vt:lpstr>.VnTifani HeavyH</vt:lpstr>
      <vt:lpstr>Times New Roman</vt:lpstr>
      <vt:lpstr>.VnTime</vt:lpstr>
      <vt:lpstr>.VnTimeH</vt:lpstr>
      <vt:lpstr>Arial Black</vt:lpstr>
      <vt:lpstr>.Vn3DH</vt:lpstr>
      <vt:lpstr>Microsoft YaHei</vt:lpstr>
      <vt:lpstr>Arial Unicode MS</vt:lpstr>
      <vt:lpstr>Calibri</vt:lpstr>
      <vt:lpstr>Impact</vt:lpstr>
      <vt:lpstr>Yu Gothic</vt:lpstr>
      <vt:lpstr>Default Design</vt:lpstr>
      <vt:lpstr>1_Default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HP</cp:lastModifiedBy>
  <cp:revision>40</cp:revision>
  <dcterms:created xsi:type="dcterms:W3CDTF">2022-03-04T08:51:40Z</dcterms:created>
  <dcterms:modified xsi:type="dcterms:W3CDTF">2022-03-04T09:41:11Z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46BC782E34524FD8985B7AE0683F4635</vt:lpwstr>
  </property>
  <property fmtid="{D5CDD505-2E9C-101B-9397-08002B2CF9AE}" pid="4" name="KSOProductBuildVer">
    <vt:lpwstr>2057-11.2.0.11029</vt:lpwstr>
  </property>
</Properties>
</file>